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8"/>
  </p:notesMasterIdLst>
  <p:sldIdLst>
    <p:sldId id="295" r:id="rId2"/>
    <p:sldId id="256" r:id="rId3"/>
    <p:sldId id="259" r:id="rId4"/>
    <p:sldId id="300" r:id="rId5"/>
    <p:sldId id="257" r:id="rId6"/>
    <p:sldId id="299" r:id="rId7"/>
    <p:sldId id="301" r:id="rId8"/>
    <p:sldId id="312" r:id="rId9"/>
    <p:sldId id="296" r:id="rId10"/>
    <p:sldId id="311" r:id="rId11"/>
    <p:sldId id="313" r:id="rId12"/>
    <p:sldId id="262" r:id="rId13"/>
    <p:sldId id="304" r:id="rId14"/>
    <p:sldId id="303" r:id="rId15"/>
    <p:sldId id="263" r:id="rId16"/>
    <p:sldId id="298" r:id="rId17"/>
    <p:sldId id="306" r:id="rId18"/>
    <p:sldId id="305" r:id="rId19"/>
    <p:sldId id="264" r:id="rId20"/>
    <p:sldId id="302" r:id="rId21"/>
    <p:sldId id="307" r:id="rId22"/>
    <p:sldId id="308" r:id="rId23"/>
    <p:sldId id="309" r:id="rId24"/>
    <p:sldId id="310" r:id="rId25"/>
    <p:sldId id="266" r:id="rId26"/>
    <p:sldId id="279" r:id="rId27"/>
  </p:sldIdLst>
  <p:sldSz cx="9144000" cy="5143500" type="screen16x9"/>
  <p:notesSz cx="6858000" cy="9144000"/>
  <p:embeddedFontLst>
    <p:embeddedFont>
      <p:font typeface="Lato Light" panose="020B0604020202020204" charset="0"/>
      <p:regular r:id="rId29"/>
    </p:embeddedFont>
    <p:embeddedFont>
      <p:font typeface="Poiret One" panose="020B0604020202020204" charset="0"/>
      <p:regular r:id="rId30"/>
    </p:embeddedFont>
    <p:embeddedFont>
      <p:font typeface="Segoe UI" panose="020B0502040204020203" pitchFamily="34" charset="0"/>
      <p:regular r:id="rId31"/>
      <p:bold r:id="rId32"/>
      <p:italic r:id="rId33"/>
      <p:boldItalic r:id="rId34"/>
    </p:embeddedFont>
    <p:embeddedFont>
      <p:font typeface="Lato Hairline" panose="020B0604020202020204" charset="0"/>
      <p:regular r:id="rId35"/>
    </p:embeddedFont>
    <p:embeddedFont>
      <p:font typeface="Montserrat" panose="020B0604020202020204" charset="0"/>
      <p:regular r:id="rId36"/>
    </p:embeddedFont>
    <p:embeddedFont>
      <p:font typeface="Calibri" panose="020F0502020204030204" pitchFamily="34" charset="0"/>
      <p:regular r:id="rId37"/>
      <p:bold r:id="rId38"/>
      <p:italic r:id="rId39"/>
      <p:boldItalic r:id="rId40"/>
    </p:embeddedFont>
    <p:embeddedFont>
      <p:font typeface="Roboto" panose="020B0604020202020204" charset="0"/>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HẠM THÀNH HẬU" initials="PTH"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3.fntdata"/></Relationships>
</file>

<file path=ppt/media/hdphoto1.wdp>
</file>

<file path=ppt/media/hdphoto2.wdp>
</file>

<file path=ppt/media/hdphoto3.wdp>
</file>

<file path=ppt/media/hdphoto4.wdp>
</file>

<file path=ppt/media/hdphoto5.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06069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stretch>
            <a:fillRect/>
          </a:stretch>
        </a:blipFill>
        <a:effectLst/>
      </p:bgPr>
    </p:bg>
    <p:spTree>
      <p:nvGrpSpPr>
        <p:cNvPr id="1" name="Shape 9"/>
        <p:cNvGrpSpPr/>
        <p:nvPr/>
      </p:nvGrpSpPr>
      <p:grpSpPr>
        <a:xfrm>
          <a:off x="0" y="0"/>
          <a:ext cx="0" cy="0"/>
          <a:chOff x="0" y="0"/>
          <a:chExt cx="0" cy="0"/>
        </a:xfrm>
      </p:grpSpPr>
      <p:pic>
        <p:nvPicPr>
          <p:cNvPr id="10" name="Google Shape;10;p2" descr="paint_transparent1.png"/>
          <p:cNvPicPr preferRelativeResize="0"/>
          <p:nvPr/>
        </p:nvPicPr>
        <p:blipFill rotWithShape="1">
          <a:blip r:embed="rId3"/>
          <a:srcRect l="55211"/>
          <a:stretch>
            <a:fillRect/>
          </a:stretch>
        </p:blipFill>
        <p:spPr>
          <a:xfrm>
            <a:off x="1" y="0"/>
            <a:ext cx="4095677" cy="5143500"/>
          </a:xfrm>
          <a:prstGeom prst="rect">
            <a:avLst/>
          </a:prstGeom>
          <a:noFill/>
          <a:ln>
            <a:noFill/>
          </a:ln>
        </p:spPr>
      </p:pic>
      <p:sp>
        <p:nvSpPr>
          <p:cNvPr id="11" name="Google Shape;11;p2"/>
          <p:cNvSpPr txBox="1">
            <a:spLocks noGrp="1"/>
          </p:cNvSpPr>
          <p:nvPr>
            <p:ph type="ctrTitle"/>
          </p:nvPr>
        </p:nvSpPr>
        <p:spPr>
          <a:xfrm>
            <a:off x="3208125" y="3287225"/>
            <a:ext cx="5250300" cy="11598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FFFFFF"/>
              </a:buClr>
              <a:buSzPts val="5000"/>
              <a:buFont typeface="Lato Light" panose="020F0502020204030203"/>
              <a:buNone/>
              <a:defRPr sz="5000">
                <a:solidFill>
                  <a:srgbClr val="FFFFFF"/>
                </a:solidFill>
                <a:latin typeface="Lato Light" panose="020F0502020204030203"/>
                <a:ea typeface="Lato Light" panose="020F0502020204030203"/>
                <a:cs typeface="Lato Light" panose="020F0502020204030203"/>
                <a:sym typeface="Lato Light" panose="020F0502020204030203"/>
              </a:defRPr>
            </a:lvl1pPr>
            <a:lvl2pPr lvl="1" algn="r">
              <a:spcBef>
                <a:spcPts val="0"/>
              </a:spcBef>
              <a:spcAft>
                <a:spcPts val="0"/>
              </a:spcAft>
              <a:buClr>
                <a:srgbClr val="FFFFFF"/>
              </a:buClr>
              <a:buSzPts val="5000"/>
              <a:buFont typeface="Lato Light" panose="020F0502020204030203"/>
              <a:buNone/>
              <a:defRPr sz="5000">
                <a:solidFill>
                  <a:srgbClr val="FFFFFF"/>
                </a:solidFill>
                <a:latin typeface="Lato Light" panose="020F0502020204030203"/>
                <a:ea typeface="Lato Light" panose="020F0502020204030203"/>
                <a:cs typeface="Lato Light" panose="020F0502020204030203"/>
                <a:sym typeface="Lato Light" panose="020F0502020204030203"/>
              </a:defRPr>
            </a:lvl2pPr>
            <a:lvl3pPr lvl="2" algn="r">
              <a:spcBef>
                <a:spcPts val="0"/>
              </a:spcBef>
              <a:spcAft>
                <a:spcPts val="0"/>
              </a:spcAft>
              <a:buClr>
                <a:srgbClr val="FFFFFF"/>
              </a:buClr>
              <a:buSzPts val="5000"/>
              <a:buFont typeface="Lato Light" panose="020F0502020204030203"/>
              <a:buNone/>
              <a:defRPr sz="5000">
                <a:solidFill>
                  <a:srgbClr val="FFFFFF"/>
                </a:solidFill>
                <a:latin typeface="Lato Light" panose="020F0502020204030203"/>
                <a:ea typeface="Lato Light" panose="020F0502020204030203"/>
                <a:cs typeface="Lato Light" panose="020F0502020204030203"/>
                <a:sym typeface="Lato Light" panose="020F0502020204030203"/>
              </a:defRPr>
            </a:lvl3pPr>
            <a:lvl4pPr lvl="3" algn="r">
              <a:spcBef>
                <a:spcPts val="0"/>
              </a:spcBef>
              <a:spcAft>
                <a:spcPts val="0"/>
              </a:spcAft>
              <a:buClr>
                <a:srgbClr val="FFFFFF"/>
              </a:buClr>
              <a:buSzPts val="5000"/>
              <a:buFont typeface="Lato Light" panose="020F0502020204030203"/>
              <a:buNone/>
              <a:defRPr sz="5000">
                <a:solidFill>
                  <a:srgbClr val="FFFFFF"/>
                </a:solidFill>
                <a:latin typeface="Lato Light" panose="020F0502020204030203"/>
                <a:ea typeface="Lato Light" panose="020F0502020204030203"/>
                <a:cs typeface="Lato Light" panose="020F0502020204030203"/>
                <a:sym typeface="Lato Light" panose="020F0502020204030203"/>
              </a:defRPr>
            </a:lvl4pPr>
            <a:lvl5pPr lvl="4" algn="r">
              <a:spcBef>
                <a:spcPts val="0"/>
              </a:spcBef>
              <a:spcAft>
                <a:spcPts val="0"/>
              </a:spcAft>
              <a:buClr>
                <a:srgbClr val="FFFFFF"/>
              </a:buClr>
              <a:buSzPts val="5000"/>
              <a:buFont typeface="Lato Light" panose="020F0502020204030203"/>
              <a:buNone/>
              <a:defRPr sz="5000">
                <a:solidFill>
                  <a:srgbClr val="FFFFFF"/>
                </a:solidFill>
                <a:latin typeface="Lato Light" panose="020F0502020204030203"/>
                <a:ea typeface="Lato Light" panose="020F0502020204030203"/>
                <a:cs typeface="Lato Light" panose="020F0502020204030203"/>
                <a:sym typeface="Lato Light" panose="020F0502020204030203"/>
              </a:defRPr>
            </a:lvl5pPr>
            <a:lvl6pPr lvl="5" algn="r">
              <a:spcBef>
                <a:spcPts val="0"/>
              </a:spcBef>
              <a:spcAft>
                <a:spcPts val="0"/>
              </a:spcAft>
              <a:buClr>
                <a:srgbClr val="FFFFFF"/>
              </a:buClr>
              <a:buSzPts val="5000"/>
              <a:buFont typeface="Lato Light" panose="020F0502020204030203"/>
              <a:buNone/>
              <a:defRPr sz="5000">
                <a:solidFill>
                  <a:srgbClr val="FFFFFF"/>
                </a:solidFill>
                <a:latin typeface="Lato Light" panose="020F0502020204030203"/>
                <a:ea typeface="Lato Light" panose="020F0502020204030203"/>
                <a:cs typeface="Lato Light" panose="020F0502020204030203"/>
                <a:sym typeface="Lato Light" panose="020F0502020204030203"/>
              </a:defRPr>
            </a:lvl6pPr>
            <a:lvl7pPr lvl="6" algn="r">
              <a:spcBef>
                <a:spcPts val="0"/>
              </a:spcBef>
              <a:spcAft>
                <a:spcPts val="0"/>
              </a:spcAft>
              <a:buClr>
                <a:srgbClr val="FFFFFF"/>
              </a:buClr>
              <a:buSzPts val="5000"/>
              <a:buFont typeface="Lato Light" panose="020F0502020204030203"/>
              <a:buNone/>
              <a:defRPr sz="5000">
                <a:solidFill>
                  <a:srgbClr val="FFFFFF"/>
                </a:solidFill>
                <a:latin typeface="Lato Light" panose="020F0502020204030203"/>
                <a:ea typeface="Lato Light" panose="020F0502020204030203"/>
                <a:cs typeface="Lato Light" panose="020F0502020204030203"/>
                <a:sym typeface="Lato Light" panose="020F0502020204030203"/>
              </a:defRPr>
            </a:lvl7pPr>
            <a:lvl8pPr lvl="7" algn="r">
              <a:spcBef>
                <a:spcPts val="0"/>
              </a:spcBef>
              <a:spcAft>
                <a:spcPts val="0"/>
              </a:spcAft>
              <a:buClr>
                <a:srgbClr val="FFFFFF"/>
              </a:buClr>
              <a:buSzPts val="5000"/>
              <a:buFont typeface="Lato Light" panose="020F0502020204030203"/>
              <a:buNone/>
              <a:defRPr sz="5000">
                <a:solidFill>
                  <a:srgbClr val="FFFFFF"/>
                </a:solidFill>
                <a:latin typeface="Lato Light" panose="020F0502020204030203"/>
                <a:ea typeface="Lato Light" panose="020F0502020204030203"/>
                <a:cs typeface="Lato Light" panose="020F0502020204030203"/>
                <a:sym typeface="Lato Light" panose="020F0502020204030203"/>
              </a:defRPr>
            </a:lvl8pPr>
            <a:lvl9pPr lvl="8" algn="r">
              <a:spcBef>
                <a:spcPts val="0"/>
              </a:spcBef>
              <a:spcAft>
                <a:spcPts val="0"/>
              </a:spcAft>
              <a:buClr>
                <a:srgbClr val="FFFFFF"/>
              </a:buClr>
              <a:buSzPts val="5000"/>
              <a:buFont typeface="Lato Light" panose="020F0502020204030203"/>
              <a:buNone/>
              <a:defRPr sz="5000">
                <a:solidFill>
                  <a:srgbClr val="FFFFFF"/>
                </a:solidFill>
                <a:latin typeface="Lato Light" panose="020F0502020204030203"/>
                <a:ea typeface="Lato Light" panose="020F0502020204030203"/>
                <a:cs typeface="Lato Light" panose="020F0502020204030203"/>
                <a:sym typeface="Lato Light" panose="020F0502020204030203"/>
              </a:defRPr>
            </a:lvl9pPr>
          </a:lstStyle>
          <a:p>
            <a:endParaRPr/>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stretch>
            <a:fillRect/>
          </a:stretch>
        </a:blipFill>
        <a:effectLst/>
      </p:bgPr>
    </p:bg>
    <p:spTree>
      <p:nvGrpSpPr>
        <p:cNvPr id="1" name="Shape 12"/>
        <p:cNvGrpSpPr/>
        <p:nvPr/>
      </p:nvGrpSpPr>
      <p:grpSpPr>
        <a:xfrm>
          <a:off x="0" y="0"/>
          <a:ext cx="0" cy="0"/>
          <a:chOff x="0" y="0"/>
          <a:chExt cx="0" cy="0"/>
        </a:xfrm>
      </p:grpSpPr>
      <p:pic>
        <p:nvPicPr>
          <p:cNvPr id="13" name="Google Shape;13;p3" descr="paint_transparent4.png"/>
          <p:cNvPicPr preferRelativeResize="0"/>
          <p:nvPr/>
        </p:nvPicPr>
        <p:blipFill rotWithShape="1">
          <a:blip r:embed="rId3"/>
          <a:srcRect r="49954"/>
          <a:stretch>
            <a:fillRect/>
          </a:stretch>
        </p:blipFill>
        <p:spPr>
          <a:xfrm>
            <a:off x="4567925" y="0"/>
            <a:ext cx="4576075" cy="5143524"/>
          </a:xfrm>
          <a:prstGeom prst="rect">
            <a:avLst/>
          </a:prstGeom>
          <a:noFill/>
          <a:ln>
            <a:noFill/>
          </a:ln>
        </p:spPr>
      </p:pic>
      <p:sp>
        <p:nvSpPr>
          <p:cNvPr id="14" name="Google Shape;14;p3"/>
          <p:cNvSpPr/>
          <p:nvPr/>
        </p:nvSpPr>
        <p:spPr>
          <a:xfrm>
            <a:off x="0" y="-150"/>
            <a:ext cx="53007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ctrTitle"/>
          </p:nvPr>
        </p:nvSpPr>
        <p:spPr>
          <a:xfrm>
            <a:off x="685800" y="2878750"/>
            <a:ext cx="39147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6" name="Google Shape;16;p3"/>
          <p:cNvSpPr txBox="1">
            <a:spLocks noGrp="1"/>
          </p:cNvSpPr>
          <p:nvPr>
            <p:ph type="subTitle" idx="1"/>
          </p:nvPr>
        </p:nvSpPr>
        <p:spPr>
          <a:xfrm>
            <a:off x="685800" y="3983054"/>
            <a:ext cx="39147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sz="1400">
                <a:solidFill>
                  <a:schemeClr val="dk2"/>
                </a:solidFill>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blipFill>
          <a:blip r:embed="rId2"/>
          <a:stretch>
            <a:fillRect/>
          </a:stretch>
        </a:blipFill>
        <a:effectLst/>
      </p:bgPr>
    </p:bg>
    <p:spTree>
      <p:nvGrpSpPr>
        <p:cNvPr id="1" name="Shape 21"/>
        <p:cNvGrpSpPr/>
        <p:nvPr/>
      </p:nvGrpSpPr>
      <p:grpSpPr>
        <a:xfrm>
          <a:off x="0" y="0"/>
          <a:ext cx="0" cy="0"/>
          <a:chOff x="0" y="0"/>
          <a:chExt cx="0" cy="0"/>
        </a:xfrm>
      </p:grpSpPr>
      <p:pic>
        <p:nvPicPr>
          <p:cNvPr id="22" name="Google Shape;22;p5" descr="paint_transparent1.png"/>
          <p:cNvPicPr preferRelativeResize="0"/>
          <p:nvPr/>
        </p:nvPicPr>
        <p:blipFill>
          <a:blip r:embed="rId3"/>
          <a:stretch>
            <a:fillRect/>
          </a:stretch>
        </p:blipFill>
        <p:spPr>
          <a:xfrm>
            <a:off x="0" y="0"/>
            <a:ext cx="9144000" cy="5143500"/>
          </a:xfrm>
          <a:prstGeom prst="rect">
            <a:avLst/>
          </a:prstGeom>
          <a:noFill/>
          <a:ln>
            <a:noFill/>
          </a:ln>
        </p:spPr>
      </p:pic>
      <p:sp>
        <p:nvSpPr>
          <p:cNvPr id="23" name="Google Shape;23;p5"/>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lvl1pPr lvl="0">
              <a:spcBef>
                <a:spcPts val="0"/>
              </a:spcBef>
              <a:spcAft>
                <a:spcPts val="0"/>
              </a:spcAft>
              <a:buSzPts val="4800"/>
              <a:buFont typeface="Lato Hairline" panose="020F0502020204030203"/>
              <a:buNone/>
              <a:defRPr>
                <a:latin typeface="Lato Hairline" panose="020F0502020204030203"/>
                <a:ea typeface="Lato Hairline" panose="020F0502020204030203"/>
                <a:cs typeface="Lato Hairline" panose="020F0502020204030203"/>
                <a:sym typeface="Lato Hairline" panose="020F0502020204030203"/>
              </a:defRPr>
            </a:lvl1pPr>
            <a:lvl2pPr lvl="1">
              <a:spcBef>
                <a:spcPts val="0"/>
              </a:spcBef>
              <a:spcAft>
                <a:spcPts val="0"/>
              </a:spcAft>
              <a:buSzPts val="4800"/>
              <a:buFont typeface="Lato Hairline" panose="020F0502020204030203"/>
              <a:buNone/>
              <a:defRPr>
                <a:latin typeface="Lato Hairline" panose="020F0502020204030203"/>
                <a:ea typeface="Lato Hairline" panose="020F0502020204030203"/>
                <a:cs typeface="Lato Hairline" panose="020F0502020204030203"/>
                <a:sym typeface="Lato Hairline" panose="020F0502020204030203"/>
              </a:defRPr>
            </a:lvl2pPr>
            <a:lvl3pPr lvl="2">
              <a:spcBef>
                <a:spcPts val="0"/>
              </a:spcBef>
              <a:spcAft>
                <a:spcPts val="0"/>
              </a:spcAft>
              <a:buSzPts val="4800"/>
              <a:buFont typeface="Lato Hairline" panose="020F0502020204030203"/>
              <a:buNone/>
              <a:defRPr>
                <a:latin typeface="Lato Hairline" panose="020F0502020204030203"/>
                <a:ea typeface="Lato Hairline" panose="020F0502020204030203"/>
                <a:cs typeface="Lato Hairline" panose="020F0502020204030203"/>
                <a:sym typeface="Lato Hairline" panose="020F0502020204030203"/>
              </a:defRPr>
            </a:lvl3pPr>
            <a:lvl4pPr lvl="3">
              <a:spcBef>
                <a:spcPts val="0"/>
              </a:spcBef>
              <a:spcAft>
                <a:spcPts val="0"/>
              </a:spcAft>
              <a:buSzPts val="4800"/>
              <a:buFont typeface="Lato Hairline" panose="020F0502020204030203"/>
              <a:buNone/>
              <a:defRPr>
                <a:latin typeface="Lato Hairline" panose="020F0502020204030203"/>
                <a:ea typeface="Lato Hairline" panose="020F0502020204030203"/>
                <a:cs typeface="Lato Hairline" panose="020F0502020204030203"/>
                <a:sym typeface="Lato Hairline" panose="020F0502020204030203"/>
              </a:defRPr>
            </a:lvl4pPr>
            <a:lvl5pPr lvl="4">
              <a:spcBef>
                <a:spcPts val="0"/>
              </a:spcBef>
              <a:spcAft>
                <a:spcPts val="0"/>
              </a:spcAft>
              <a:buSzPts val="4800"/>
              <a:buFont typeface="Lato Hairline" panose="020F0502020204030203"/>
              <a:buNone/>
              <a:defRPr>
                <a:latin typeface="Lato Hairline" panose="020F0502020204030203"/>
                <a:ea typeface="Lato Hairline" panose="020F0502020204030203"/>
                <a:cs typeface="Lato Hairline" panose="020F0502020204030203"/>
                <a:sym typeface="Lato Hairline" panose="020F0502020204030203"/>
              </a:defRPr>
            </a:lvl5pPr>
            <a:lvl6pPr lvl="5">
              <a:spcBef>
                <a:spcPts val="0"/>
              </a:spcBef>
              <a:spcAft>
                <a:spcPts val="0"/>
              </a:spcAft>
              <a:buSzPts val="4800"/>
              <a:buFont typeface="Lato Hairline" panose="020F0502020204030203"/>
              <a:buNone/>
              <a:defRPr>
                <a:latin typeface="Lato Hairline" panose="020F0502020204030203"/>
                <a:ea typeface="Lato Hairline" panose="020F0502020204030203"/>
                <a:cs typeface="Lato Hairline" panose="020F0502020204030203"/>
                <a:sym typeface="Lato Hairline" panose="020F0502020204030203"/>
              </a:defRPr>
            </a:lvl6pPr>
            <a:lvl7pPr lvl="6">
              <a:spcBef>
                <a:spcPts val="0"/>
              </a:spcBef>
              <a:spcAft>
                <a:spcPts val="0"/>
              </a:spcAft>
              <a:buSzPts val="4800"/>
              <a:buFont typeface="Lato Hairline" panose="020F0502020204030203"/>
              <a:buNone/>
              <a:defRPr>
                <a:latin typeface="Lato Hairline" panose="020F0502020204030203"/>
                <a:ea typeface="Lato Hairline" panose="020F0502020204030203"/>
                <a:cs typeface="Lato Hairline" panose="020F0502020204030203"/>
                <a:sym typeface="Lato Hairline" panose="020F0502020204030203"/>
              </a:defRPr>
            </a:lvl7pPr>
            <a:lvl8pPr lvl="7">
              <a:spcBef>
                <a:spcPts val="0"/>
              </a:spcBef>
              <a:spcAft>
                <a:spcPts val="0"/>
              </a:spcAft>
              <a:buSzPts val="4800"/>
              <a:buFont typeface="Lato Hairline" panose="020F0502020204030203"/>
              <a:buNone/>
              <a:defRPr>
                <a:latin typeface="Lato Hairline" panose="020F0502020204030203"/>
                <a:ea typeface="Lato Hairline" panose="020F0502020204030203"/>
                <a:cs typeface="Lato Hairline" panose="020F0502020204030203"/>
                <a:sym typeface="Lato Hairline" panose="020F0502020204030203"/>
              </a:defRPr>
            </a:lvl8pPr>
            <a:lvl9pPr lvl="8">
              <a:spcBef>
                <a:spcPts val="0"/>
              </a:spcBef>
              <a:spcAft>
                <a:spcPts val="0"/>
              </a:spcAft>
              <a:buSzPts val="4800"/>
              <a:buFont typeface="Lato Hairline" panose="020F0502020204030203"/>
              <a:buNone/>
              <a:defRPr>
                <a:latin typeface="Lato Hairline" panose="020F0502020204030203"/>
                <a:ea typeface="Lato Hairline" panose="020F0502020204030203"/>
                <a:cs typeface="Lato Hairline" panose="020F0502020204030203"/>
                <a:sym typeface="Lato Hairline" panose="020F0502020204030203"/>
              </a:defRPr>
            </a:lvl9pPr>
          </a:lstStyle>
          <a:p>
            <a:endParaRPr/>
          </a:p>
        </p:txBody>
      </p:sp>
      <p:sp>
        <p:nvSpPr>
          <p:cNvPr id="24" name="Google Shape;24;p5"/>
          <p:cNvSpPr txBox="1">
            <a:spLocks noGrp="1"/>
          </p:cNvSpPr>
          <p:nvPr>
            <p:ph type="body" idx="1"/>
          </p:nvPr>
        </p:nvSpPr>
        <p:spPr>
          <a:xfrm>
            <a:off x="457200" y="2244400"/>
            <a:ext cx="5511300" cy="26052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5" name="Google Shape;25;p5"/>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bg>
      <p:bgPr>
        <a:blipFill>
          <a:blip r:embed="rId2"/>
          <a:stretch>
            <a:fillRect/>
          </a:stretch>
        </a:blipFill>
        <a:effectLst/>
      </p:bgPr>
    </p:bg>
    <p:spTree>
      <p:nvGrpSpPr>
        <p:cNvPr id="1" name="Shape 26"/>
        <p:cNvGrpSpPr/>
        <p:nvPr/>
      </p:nvGrpSpPr>
      <p:grpSpPr>
        <a:xfrm>
          <a:off x="0" y="0"/>
          <a:ext cx="0" cy="0"/>
          <a:chOff x="0" y="0"/>
          <a:chExt cx="0" cy="0"/>
        </a:xfrm>
      </p:grpSpPr>
      <p:pic>
        <p:nvPicPr>
          <p:cNvPr id="27" name="Google Shape;27;p6" descr="paint_transparent1.png"/>
          <p:cNvPicPr preferRelativeResize="0"/>
          <p:nvPr/>
        </p:nvPicPr>
        <p:blipFill>
          <a:blip r:embed="rId3"/>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9" name="Google Shape;29;p6"/>
          <p:cNvSpPr txBox="1">
            <a:spLocks noGrp="1"/>
          </p:cNvSpPr>
          <p:nvPr>
            <p:ph type="body" idx="1"/>
          </p:nvPr>
        </p:nvSpPr>
        <p:spPr>
          <a:xfrm>
            <a:off x="457200" y="2211825"/>
            <a:ext cx="2675100" cy="26379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0" name="Google Shape;30;p6"/>
          <p:cNvSpPr txBox="1">
            <a:spLocks noGrp="1"/>
          </p:cNvSpPr>
          <p:nvPr>
            <p:ph type="body" idx="2"/>
          </p:nvPr>
        </p:nvSpPr>
        <p:spPr>
          <a:xfrm>
            <a:off x="3293406" y="2211825"/>
            <a:ext cx="2675100" cy="26379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1" name="Google Shape;31;p6"/>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blipFill>
          <a:blip r:embed="rId2"/>
          <a:stretch>
            <a:fillRect/>
          </a:stretch>
        </a:blipFill>
        <a:effectLst/>
      </p:bgPr>
    </p:bg>
    <p:spTree>
      <p:nvGrpSpPr>
        <p:cNvPr id="1" name="Shape 32"/>
        <p:cNvGrpSpPr/>
        <p:nvPr/>
      </p:nvGrpSpPr>
      <p:grpSpPr>
        <a:xfrm>
          <a:off x="0" y="0"/>
          <a:ext cx="0" cy="0"/>
          <a:chOff x="0" y="0"/>
          <a:chExt cx="0" cy="0"/>
        </a:xfrm>
      </p:grpSpPr>
      <p:pic>
        <p:nvPicPr>
          <p:cNvPr id="33" name="Google Shape;33;p7" descr="paint_transparent1.png"/>
          <p:cNvPicPr preferRelativeResize="0"/>
          <p:nvPr/>
        </p:nvPicPr>
        <p:blipFill>
          <a:blip r:embed="rId3"/>
          <a:stretch>
            <a:fillRect/>
          </a:stretch>
        </p:blipFill>
        <p:spPr>
          <a:xfrm>
            <a:off x="0" y="0"/>
            <a:ext cx="9144000" cy="5143500"/>
          </a:xfrm>
          <a:prstGeom prst="rect">
            <a:avLst/>
          </a:prstGeom>
          <a:noFill/>
          <a:ln>
            <a:noFill/>
          </a:ln>
        </p:spPr>
      </p:pic>
      <p:sp>
        <p:nvSpPr>
          <p:cNvPr id="34" name="Google Shape;34;p7"/>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5" name="Google Shape;35;p7"/>
          <p:cNvSpPr txBox="1">
            <a:spLocks noGrp="1"/>
          </p:cNvSpPr>
          <p:nvPr>
            <p:ph type="body" idx="1"/>
          </p:nvPr>
        </p:nvSpPr>
        <p:spPr>
          <a:xfrm>
            <a:off x="489775" y="2312475"/>
            <a:ext cx="1831500" cy="26133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6" name="Google Shape;36;p7"/>
          <p:cNvSpPr txBox="1">
            <a:spLocks noGrp="1"/>
          </p:cNvSpPr>
          <p:nvPr>
            <p:ph type="body" idx="2"/>
          </p:nvPr>
        </p:nvSpPr>
        <p:spPr>
          <a:xfrm>
            <a:off x="2415136" y="2312475"/>
            <a:ext cx="1831500" cy="26133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7" name="Google Shape;37;p7"/>
          <p:cNvSpPr txBox="1">
            <a:spLocks noGrp="1"/>
          </p:cNvSpPr>
          <p:nvPr>
            <p:ph type="body" idx="3"/>
          </p:nvPr>
        </p:nvSpPr>
        <p:spPr>
          <a:xfrm>
            <a:off x="4340497" y="2312475"/>
            <a:ext cx="1831500" cy="26133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circle" type="blank">
  <p:cSld name="BLANK">
    <p:bg>
      <p:bgPr>
        <a:blipFill>
          <a:blip r:embed="rId2"/>
          <a:stretch>
            <a:fillRect/>
          </a:stretch>
        </a:blipFill>
        <a:effectLst/>
      </p:bgPr>
    </p:bg>
    <p:spTree>
      <p:nvGrpSpPr>
        <p:cNvPr id="1" name="Shape 47"/>
        <p:cNvGrpSpPr/>
        <p:nvPr/>
      </p:nvGrpSpPr>
      <p:grpSpPr>
        <a:xfrm>
          <a:off x="0" y="0"/>
          <a:ext cx="0" cy="0"/>
          <a:chOff x="0" y="0"/>
          <a:chExt cx="0" cy="0"/>
        </a:xfrm>
      </p:grpSpPr>
      <p:pic>
        <p:nvPicPr>
          <p:cNvPr id="48" name="Google Shape;48;p10" descr="paint_transparent4.png"/>
          <p:cNvPicPr preferRelativeResize="0"/>
          <p:nvPr/>
        </p:nvPicPr>
        <p:blipFill>
          <a:blip r:embed="rId3"/>
          <a:stretch>
            <a:fillRect/>
          </a:stretch>
        </p:blipFill>
        <p:spPr>
          <a:xfrm>
            <a:off x="0" y="0"/>
            <a:ext cx="9144000" cy="5143513"/>
          </a:xfrm>
          <a:prstGeom prst="rect">
            <a:avLst/>
          </a:prstGeom>
          <a:noFill/>
          <a:ln>
            <a:noFill/>
          </a:ln>
        </p:spPr>
      </p:pic>
      <p:sp>
        <p:nvSpPr>
          <p:cNvPr id="49" name="Google Shape;49;p10"/>
          <p:cNvSpPr txBox="1">
            <a:spLocks noGrp="1"/>
          </p:cNvSpPr>
          <p:nvPr>
            <p:ph type="sldNum" idx="12"/>
          </p:nvPr>
        </p:nvSpPr>
        <p:spPr>
          <a:xfrm>
            <a:off x="4297650" y="4673651"/>
            <a:ext cx="548700" cy="393600"/>
          </a:xfrm>
          <a:prstGeom prst="rect">
            <a:avLst/>
          </a:prstGeom>
        </p:spPr>
        <p:txBody>
          <a:bodyPr spcFirstLastPara="1" wrap="square" lIns="91425" tIns="91425" rIns="91425" bIns="91425" anchor="ctr"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rectangle">
  <p:cSld name="BLANK_1">
    <p:bg>
      <p:bgPr>
        <a:blipFill>
          <a:blip r:embed="rId2"/>
          <a:stretch>
            <a:fillRect/>
          </a:stretch>
        </a:blipFill>
        <a:effectLst/>
      </p:bgPr>
    </p:bg>
    <p:spTree>
      <p:nvGrpSpPr>
        <p:cNvPr id="1" name="Shape 50"/>
        <p:cNvGrpSpPr/>
        <p:nvPr/>
      </p:nvGrpSpPr>
      <p:grpSpPr>
        <a:xfrm>
          <a:off x="0" y="0"/>
          <a:ext cx="0" cy="0"/>
          <a:chOff x="0" y="0"/>
          <a:chExt cx="0" cy="0"/>
        </a:xfrm>
      </p:grpSpPr>
      <p:pic>
        <p:nvPicPr>
          <p:cNvPr id="51" name="Google Shape;51;p11" descr="paint_transparent3.png"/>
          <p:cNvPicPr preferRelativeResize="0"/>
          <p:nvPr/>
        </p:nvPicPr>
        <p:blipFill>
          <a:blip r:embed="rId3"/>
          <a:stretch>
            <a:fillRect/>
          </a:stretch>
        </p:blipFill>
        <p:spPr>
          <a:xfrm>
            <a:off x="0" y="0"/>
            <a:ext cx="9144000" cy="5143503"/>
          </a:xfrm>
          <a:prstGeom prst="rect">
            <a:avLst/>
          </a:prstGeom>
          <a:noFill/>
          <a:ln>
            <a:noFill/>
          </a:ln>
        </p:spPr>
      </p:pic>
      <p:sp>
        <p:nvSpPr>
          <p:cNvPr id="52" name="Google Shape;52;p11"/>
          <p:cNvSpPr txBox="1">
            <a:spLocks noGrp="1"/>
          </p:cNvSpPr>
          <p:nvPr>
            <p:ph type="sldNum" idx="12"/>
          </p:nvPr>
        </p:nvSpPr>
        <p:spPr>
          <a:xfrm>
            <a:off x="4297650" y="4447973"/>
            <a:ext cx="548700" cy="393600"/>
          </a:xfrm>
          <a:prstGeom prst="rect">
            <a:avLst/>
          </a:prstGeom>
        </p:spPr>
        <p:txBody>
          <a:bodyPr spcFirstLastPara="1" wrap="square" lIns="91425" tIns="91425" rIns="91425" bIns="91425" anchor="ctr" anchorCtr="0">
            <a:noAutofit/>
          </a:bodyPr>
          <a:lstStyle>
            <a:lvl1pPr lvl="0" algn="ctr" rtl="0">
              <a:buNone/>
              <a:defRPr>
                <a:solidFill>
                  <a:srgbClr val="999999"/>
                </a:solidFill>
              </a:defRPr>
            </a:lvl1pPr>
            <a:lvl2pPr lvl="1" algn="ctr" rtl="0">
              <a:buNone/>
              <a:defRPr>
                <a:solidFill>
                  <a:srgbClr val="999999"/>
                </a:solidFill>
              </a:defRPr>
            </a:lvl2pPr>
            <a:lvl3pPr lvl="2" algn="ctr" rtl="0">
              <a:buNone/>
              <a:defRPr>
                <a:solidFill>
                  <a:srgbClr val="999999"/>
                </a:solidFill>
              </a:defRPr>
            </a:lvl3pPr>
            <a:lvl4pPr lvl="3" algn="ctr" rtl="0">
              <a:buNone/>
              <a:defRPr>
                <a:solidFill>
                  <a:srgbClr val="999999"/>
                </a:solidFill>
              </a:defRPr>
            </a:lvl4pPr>
            <a:lvl5pPr lvl="4" algn="ctr" rtl="0">
              <a:buNone/>
              <a:defRPr>
                <a:solidFill>
                  <a:srgbClr val="999999"/>
                </a:solidFill>
              </a:defRPr>
            </a:lvl5pPr>
            <a:lvl6pPr lvl="5" algn="ctr" rtl="0">
              <a:buNone/>
              <a:defRPr>
                <a:solidFill>
                  <a:srgbClr val="999999"/>
                </a:solidFill>
              </a:defRPr>
            </a:lvl6pPr>
            <a:lvl7pPr lvl="6" algn="ctr" rtl="0">
              <a:buNone/>
              <a:defRPr>
                <a:solidFill>
                  <a:srgbClr val="999999"/>
                </a:solidFill>
              </a:defRPr>
            </a:lvl7pPr>
            <a:lvl8pPr lvl="7" algn="ctr" rtl="0">
              <a:buNone/>
              <a:defRPr>
                <a:solidFill>
                  <a:srgbClr val="999999"/>
                </a:solidFill>
              </a:defRPr>
            </a:lvl8pPr>
            <a:lvl9pPr lvl="8" algn="ctr" rtl="0">
              <a:buNone/>
              <a:defRPr>
                <a:solidFill>
                  <a:srgbClr val="999999"/>
                </a:solidFill>
              </a:defRPr>
            </a:lvl9pPr>
          </a:lstStyle>
          <a:p>
            <a:pPr marL="0" lvl="0" indent="0" algn="ctr" rtl="0">
              <a:spcBef>
                <a:spcPts val="0"/>
              </a:spcBef>
              <a:spcAft>
                <a:spcPts val="0"/>
              </a:spcAft>
              <a:buNone/>
            </a:pPr>
            <a:fld id="{00000000-1234-1234-1234-123412341234}" type="slidenum">
              <a:rPr lang="en-GB"/>
              <a:t>‹#›</a:t>
            </a:fld>
            <a:endParaRPr lang="en-GB"/>
          </a:p>
        </p:txBody>
      </p:sp>
    </p:spTree>
  </p:cSld>
  <p:clrMapOvr>
    <a:masterClrMapping/>
  </p:clrMapOvr>
  <p:transition>
    <p:fade thruBlk="1"/>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CCCC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348975"/>
            <a:ext cx="5511300" cy="857400"/>
          </a:xfrm>
          <a:prstGeom prst="rect">
            <a:avLst/>
          </a:prstGeom>
          <a:noFill/>
          <a:ln>
            <a:noFill/>
          </a:ln>
        </p:spPr>
        <p:txBody>
          <a:bodyPr spcFirstLastPara="1" wrap="square" lIns="91425" tIns="91425" rIns="91425" bIns="91425" anchor="b" anchorCtr="0">
            <a:noAutofit/>
          </a:bodyPr>
          <a:lstStyle>
            <a:lvl1pPr lvl="0">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1pPr>
            <a:lvl2pPr lvl="1">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2pPr>
            <a:lvl3pPr lvl="2">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3pPr>
            <a:lvl4pPr lvl="3">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4pPr>
            <a:lvl5pPr lvl="4">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5pPr>
            <a:lvl6pPr lvl="5">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6pPr>
            <a:lvl7pPr lvl="6">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7pPr>
            <a:lvl8pPr lvl="7">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8pPr>
            <a:lvl9pPr lvl="8">
              <a:lnSpc>
                <a:spcPct val="80000"/>
              </a:lnSpc>
              <a:spcBef>
                <a:spcPts val="0"/>
              </a:spcBef>
              <a:spcAft>
                <a:spcPts val="0"/>
              </a:spcAft>
              <a:buClr>
                <a:schemeClr val="dk1"/>
              </a:buClr>
              <a:buSzPts val="4800"/>
              <a:buFont typeface="Lato Hairline" panose="020F0502020204030203"/>
              <a:buNone/>
              <a:defRPr sz="4800">
                <a:solidFill>
                  <a:schemeClr val="dk1"/>
                </a:solidFill>
                <a:latin typeface="Lato Hairline" panose="020F0502020204030203"/>
                <a:ea typeface="Lato Hairline" panose="020F0502020204030203"/>
                <a:cs typeface="Lato Hairline" panose="020F0502020204030203"/>
                <a:sym typeface="Lato Hairline" panose="020F0502020204030203"/>
              </a:defRPr>
            </a:lvl9pPr>
          </a:lstStyle>
          <a:p>
            <a:endParaRPr/>
          </a:p>
        </p:txBody>
      </p:sp>
      <p:sp>
        <p:nvSpPr>
          <p:cNvPr id="7" name="Google Shape;7;p1"/>
          <p:cNvSpPr txBox="1">
            <a:spLocks noGrp="1"/>
          </p:cNvSpPr>
          <p:nvPr>
            <p:ph type="body" idx="1"/>
          </p:nvPr>
        </p:nvSpPr>
        <p:spPr>
          <a:xfrm>
            <a:off x="457200" y="2244400"/>
            <a:ext cx="5511300" cy="26052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chemeClr val="lt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1pPr>
            <a:lvl2pPr marL="914400" lvl="1" indent="-342900">
              <a:spcBef>
                <a:spcPts val="0"/>
              </a:spcBef>
              <a:spcAft>
                <a:spcPts val="0"/>
              </a:spcAft>
              <a:buClr>
                <a:schemeClr val="lt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2pPr>
            <a:lvl3pPr marL="1371600" lvl="2" indent="-342900">
              <a:spcBef>
                <a:spcPts val="0"/>
              </a:spcBef>
              <a:spcAft>
                <a:spcPts val="0"/>
              </a:spcAft>
              <a:buClr>
                <a:schemeClr val="lt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3pPr>
            <a:lvl4pPr marL="1828800" lvl="3"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4pPr>
            <a:lvl5pPr marL="2286000" lvl="4"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5pPr>
            <a:lvl6pPr marL="2743200" lvl="5"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6pPr>
            <a:lvl7pPr marL="3200400" lvl="6"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7pPr>
            <a:lvl8pPr marL="3657600" lvl="7"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8pPr>
            <a:lvl9pPr marL="4114800" lvl="8" indent="-342900">
              <a:spcBef>
                <a:spcPts val="0"/>
              </a:spcBef>
              <a:spcAft>
                <a:spcPts val="0"/>
              </a:spcAft>
              <a:buClr>
                <a:schemeClr val="dk2"/>
              </a:buClr>
              <a:buSzPts val="1800"/>
              <a:buFont typeface="Lato Light" panose="020F0502020204030203"/>
              <a:buChar char="■"/>
              <a:defRPr sz="1800">
                <a:solidFill>
                  <a:schemeClr val="dk2"/>
                </a:solidFill>
                <a:latin typeface="Lato Light" panose="020F0502020204030203"/>
                <a:ea typeface="Lato Light" panose="020F0502020204030203"/>
                <a:cs typeface="Lato Light" panose="020F0502020204030203"/>
                <a:sym typeface="Lato Light" panose="020F0502020204030203"/>
              </a:defRPr>
            </a:lvl9pPr>
          </a:lstStyle>
          <a:p>
            <a:endParaRPr/>
          </a:p>
        </p:txBody>
      </p:sp>
      <p:sp>
        <p:nvSpPr>
          <p:cNvPr id="8" name="Google Shape;8;p1"/>
          <p:cNvSpPr txBox="1">
            <a:spLocks noGrp="1"/>
          </p:cNvSpPr>
          <p:nvPr>
            <p:ph type="sldNum" idx="12"/>
          </p:nvPr>
        </p:nvSpPr>
        <p:spPr>
          <a:xfrm>
            <a:off x="8480584" y="4673651"/>
            <a:ext cx="548700" cy="393600"/>
          </a:xfrm>
          <a:prstGeom prst="rect">
            <a:avLst/>
          </a:prstGeom>
          <a:noFill/>
          <a:ln>
            <a:noFill/>
          </a:ln>
        </p:spPr>
        <p:txBody>
          <a:bodyPr spcFirstLastPara="1" wrap="square" lIns="91425" tIns="91425" rIns="91425" bIns="91425" anchor="ctr" anchorCtr="0">
            <a:noAutofit/>
          </a:bodyPr>
          <a:lstStyle>
            <a:lvl1pPr lvl="0"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1pPr>
            <a:lvl2pPr lvl="1"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2pPr>
            <a:lvl3pPr lvl="2"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3pPr>
            <a:lvl4pPr lvl="3"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4pPr>
            <a:lvl5pPr lvl="4"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5pPr>
            <a:lvl6pPr lvl="5"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6pPr>
            <a:lvl7pPr lvl="6"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7pPr>
            <a:lvl8pPr lvl="7"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8pPr>
            <a:lvl9pPr lvl="8" algn="r">
              <a:buNone/>
              <a:defRPr sz="1800">
                <a:solidFill>
                  <a:schemeClr val="lt1"/>
                </a:solidFill>
                <a:latin typeface="Lato Light" panose="020F0502020204030203"/>
                <a:ea typeface="Lato Light" panose="020F0502020204030203"/>
                <a:cs typeface="Lato Light" panose="020F0502020204030203"/>
                <a:sym typeface="Lato Light" panose="020F0502020204030203"/>
              </a:defRPr>
            </a:lvl9pPr>
          </a:lstStyle>
          <a:p>
            <a:pPr marL="0" lvl="0" indent="0" algn="r" rtl="0">
              <a:spcBef>
                <a:spcPts val="0"/>
              </a:spcBef>
              <a:spcAft>
                <a:spcPts val="0"/>
              </a:spcAft>
              <a:buNone/>
            </a:pPr>
            <a:fld id="{00000000-1234-1234-1234-123412341234}" type="slidenum">
              <a:rPr lang="en-GB"/>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10.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microsoft.com/office/2007/relationships/hdphoto" Target="../media/hdphoto3.wdp"/></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microsoft.com/office/2007/relationships/hdphoto" Target="../media/hdphoto4.wdp"/></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microsoft.com/office/2007/relationships/hdphoto" Target="../media/hdphoto5.wdp"/></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vi.wikipedia.org/wiki/M%C3%A1y_ch%E1%BB%A7_web" TargetMode="External"/><Relationship Id="rId2" Type="http://schemas.openxmlformats.org/officeDocument/2006/relationships/hyperlink" Target="https://vi.wikipedia.org/wiki/Giao_di%E1%BB%87n_l%E1%BA%ADp_tr%C3%ACnh_%E1%BB%A9ng_d%E1%BB%A5ng" TargetMode="External"/><Relationship Id="rId1" Type="http://schemas.openxmlformats.org/officeDocument/2006/relationships/slideLayout" Target="../slideLayouts/slideLayout3.xml"/><Relationship Id="rId4" Type="http://schemas.openxmlformats.org/officeDocument/2006/relationships/hyperlink" Target="https://vi.wikipedia.org/wiki/Tr%C3%ACnh_duy%E1%BB%87t_web" TargetMode="Externa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lum bright="70000" contrast="-70000"/>
            <a:extLst>
              <a:ext uri="{BEBA8EAE-BF5A-486C-A8C5-ECC9F3942E4B}">
                <a14:imgProps xmlns:a14="http://schemas.microsoft.com/office/drawing/2010/main">
                  <a14:imgLayer r:embed="rId4">
                    <a14:imgEffect>
                      <a14:brightnessContrast bright="20000" contrast="-20000"/>
                    </a14:imgEffect>
                  </a14:imgLayer>
                </a14:imgProps>
              </a:ext>
            </a:extLst>
          </a:blip>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2792" y="196756"/>
            <a:ext cx="5688864" cy="890623"/>
          </a:xfrm>
          <a:prstGeom prst="rect">
            <a:avLst/>
          </a:prstGeom>
        </p:spPr>
      </p:pic>
      <p:sp>
        <p:nvSpPr>
          <p:cNvPr id="5" name="Google Shape;1254;p32"/>
          <p:cNvSpPr txBox="1"/>
          <p:nvPr/>
        </p:nvSpPr>
        <p:spPr>
          <a:xfrm>
            <a:off x="741082" y="1949296"/>
            <a:ext cx="7643620" cy="59944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80000"/>
              </a:lnSpc>
              <a:spcBef>
                <a:spcPts val="0"/>
              </a:spcBef>
              <a:spcAft>
                <a:spcPts val="0"/>
              </a:spcAft>
              <a:buClr>
                <a:srgbClr val="FFFFFF"/>
              </a:buClr>
              <a:buSzPts val="5000"/>
              <a:buFont typeface="Lato Light" panose="020F0502020204030203"/>
              <a:buNone/>
              <a:defRPr sz="5000" b="0" i="0" u="none" strike="noStrike" cap="none">
                <a:solidFill>
                  <a:srgbClr val="FFFFFF"/>
                </a:solidFill>
                <a:latin typeface="Lato Light" panose="020F0502020204030203"/>
                <a:ea typeface="Lato Light" panose="020F0502020204030203"/>
                <a:cs typeface="Lato Light" panose="020F0502020204030203"/>
                <a:sym typeface="Lato Light" panose="020F0502020204030203"/>
              </a:defRPr>
            </a:lvl1pPr>
            <a:lvl2pPr marR="0" lvl="1" algn="r" rtl="0">
              <a:lnSpc>
                <a:spcPct val="80000"/>
              </a:lnSpc>
              <a:spcBef>
                <a:spcPts val="0"/>
              </a:spcBef>
              <a:spcAft>
                <a:spcPts val="0"/>
              </a:spcAft>
              <a:buClr>
                <a:srgbClr val="FFFFFF"/>
              </a:buClr>
              <a:buSzPts val="5000"/>
              <a:buFont typeface="Lato Light" panose="020F0502020204030203"/>
              <a:buNone/>
              <a:defRPr sz="5000" b="0" i="0" u="none" strike="noStrike" cap="none">
                <a:solidFill>
                  <a:srgbClr val="FFFFFF"/>
                </a:solidFill>
                <a:latin typeface="Lato Light" panose="020F0502020204030203"/>
                <a:ea typeface="Lato Light" panose="020F0502020204030203"/>
                <a:cs typeface="Lato Light" panose="020F0502020204030203"/>
                <a:sym typeface="Lato Light" panose="020F0502020204030203"/>
              </a:defRPr>
            </a:lvl2pPr>
            <a:lvl3pPr marR="0" lvl="2" algn="r" rtl="0">
              <a:lnSpc>
                <a:spcPct val="80000"/>
              </a:lnSpc>
              <a:spcBef>
                <a:spcPts val="0"/>
              </a:spcBef>
              <a:spcAft>
                <a:spcPts val="0"/>
              </a:spcAft>
              <a:buClr>
                <a:srgbClr val="FFFFFF"/>
              </a:buClr>
              <a:buSzPts val="5000"/>
              <a:buFont typeface="Lato Light" panose="020F0502020204030203"/>
              <a:buNone/>
              <a:defRPr sz="5000" b="0" i="0" u="none" strike="noStrike" cap="none">
                <a:solidFill>
                  <a:srgbClr val="FFFFFF"/>
                </a:solidFill>
                <a:latin typeface="Lato Light" panose="020F0502020204030203"/>
                <a:ea typeface="Lato Light" panose="020F0502020204030203"/>
                <a:cs typeface="Lato Light" panose="020F0502020204030203"/>
                <a:sym typeface="Lato Light" panose="020F0502020204030203"/>
              </a:defRPr>
            </a:lvl3pPr>
            <a:lvl4pPr marR="0" lvl="3" algn="r" rtl="0">
              <a:lnSpc>
                <a:spcPct val="80000"/>
              </a:lnSpc>
              <a:spcBef>
                <a:spcPts val="0"/>
              </a:spcBef>
              <a:spcAft>
                <a:spcPts val="0"/>
              </a:spcAft>
              <a:buClr>
                <a:srgbClr val="FFFFFF"/>
              </a:buClr>
              <a:buSzPts val="5000"/>
              <a:buFont typeface="Lato Light" panose="020F0502020204030203"/>
              <a:buNone/>
              <a:defRPr sz="5000" b="0" i="0" u="none" strike="noStrike" cap="none">
                <a:solidFill>
                  <a:srgbClr val="FFFFFF"/>
                </a:solidFill>
                <a:latin typeface="Lato Light" panose="020F0502020204030203"/>
                <a:ea typeface="Lato Light" panose="020F0502020204030203"/>
                <a:cs typeface="Lato Light" panose="020F0502020204030203"/>
                <a:sym typeface="Lato Light" panose="020F0502020204030203"/>
              </a:defRPr>
            </a:lvl4pPr>
            <a:lvl5pPr marR="0" lvl="4" algn="r" rtl="0">
              <a:lnSpc>
                <a:spcPct val="80000"/>
              </a:lnSpc>
              <a:spcBef>
                <a:spcPts val="0"/>
              </a:spcBef>
              <a:spcAft>
                <a:spcPts val="0"/>
              </a:spcAft>
              <a:buClr>
                <a:srgbClr val="FFFFFF"/>
              </a:buClr>
              <a:buSzPts val="5000"/>
              <a:buFont typeface="Lato Light" panose="020F0502020204030203"/>
              <a:buNone/>
              <a:defRPr sz="5000" b="0" i="0" u="none" strike="noStrike" cap="none">
                <a:solidFill>
                  <a:srgbClr val="FFFFFF"/>
                </a:solidFill>
                <a:latin typeface="Lato Light" panose="020F0502020204030203"/>
                <a:ea typeface="Lato Light" panose="020F0502020204030203"/>
                <a:cs typeface="Lato Light" panose="020F0502020204030203"/>
                <a:sym typeface="Lato Light" panose="020F0502020204030203"/>
              </a:defRPr>
            </a:lvl5pPr>
            <a:lvl6pPr marR="0" lvl="5" algn="r" rtl="0">
              <a:lnSpc>
                <a:spcPct val="80000"/>
              </a:lnSpc>
              <a:spcBef>
                <a:spcPts val="0"/>
              </a:spcBef>
              <a:spcAft>
                <a:spcPts val="0"/>
              </a:spcAft>
              <a:buClr>
                <a:srgbClr val="FFFFFF"/>
              </a:buClr>
              <a:buSzPts val="5000"/>
              <a:buFont typeface="Lato Light" panose="020F0502020204030203"/>
              <a:buNone/>
              <a:defRPr sz="5000" b="0" i="0" u="none" strike="noStrike" cap="none">
                <a:solidFill>
                  <a:srgbClr val="FFFFFF"/>
                </a:solidFill>
                <a:latin typeface="Lato Light" panose="020F0502020204030203"/>
                <a:ea typeface="Lato Light" panose="020F0502020204030203"/>
                <a:cs typeface="Lato Light" panose="020F0502020204030203"/>
                <a:sym typeface="Lato Light" panose="020F0502020204030203"/>
              </a:defRPr>
            </a:lvl6pPr>
            <a:lvl7pPr marR="0" lvl="6" algn="r" rtl="0">
              <a:lnSpc>
                <a:spcPct val="80000"/>
              </a:lnSpc>
              <a:spcBef>
                <a:spcPts val="0"/>
              </a:spcBef>
              <a:spcAft>
                <a:spcPts val="0"/>
              </a:spcAft>
              <a:buClr>
                <a:srgbClr val="FFFFFF"/>
              </a:buClr>
              <a:buSzPts val="5000"/>
              <a:buFont typeface="Lato Light" panose="020F0502020204030203"/>
              <a:buNone/>
              <a:defRPr sz="5000" b="0" i="0" u="none" strike="noStrike" cap="none">
                <a:solidFill>
                  <a:srgbClr val="FFFFFF"/>
                </a:solidFill>
                <a:latin typeface="Lato Light" panose="020F0502020204030203"/>
                <a:ea typeface="Lato Light" panose="020F0502020204030203"/>
                <a:cs typeface="Lato Light" panose="020F0502020204030203"/>
                <a:sym typeface="Lato Light" panose="020F0502020204030203"/>
              </a:defRPr>
            </a:lvl7pPr>
            <a:lvl8pPr marR="0" lvl="7" algn="r" rtl="0">
              <a:lnSpc>
                <a:spcPct val="80000"/>
              </a:lnSpc>
              <a:spcBef>
                <a:spcPts val="0"/>
              </a:spcBef>
              <a:spcAft>
                <a:spcPts val="0"/>
              </a:spcAft>
              <a:buClr>
                <a:srgbClr val="FFFFFF"/>
              </a:buClr>
              <a:buSzPts val="5000"/>
              <a:buFont typeface="Lato Light" panose="020F0502020204030203"/>
              <a:buNone/>
              <a:defRPr sz="5000" b="0" i="0" u="none" strike="noStrike" cap="none">
                <a:solidFill>
                  <a:srgbClr val="FFFFFF"/>
                </a:solidFill>
                <a:latin typeface="Lato Light" panose="020F0502020204030203"/>
                <a:ea typeface="Lato Light" panose="020F0502020204030203"/>
                <a:cs typeface="Lato Light" panose="020F0502020204030203"/>
                <a:sym typeface="Lato Light" panose="020F0502020204030203"/>
              </a:defRPr>
            </a:lvl8pPr>
            <a:lvl9pPr marR="0" lvl="8" algn="r" rtl="0">
              <a:lnSpc>
                <a:spcPct val="80000"/>
              </a:lnSpc>
              <a:spcBef>
                <a:spcPts val="0"/>
              </a:spcBef>
              <a:spcAft>
                <a:spcPts val="0"/>
              </a:spcAft>
              <a:buClr>
                <a:srgbClr val="FFFFFF"/>
              </a:buClr>
              <a:buSzPts val="5000"/>
              <a:buFont typeface="Lato Light" panose="020F0502020204030203"/>
              <a:buNone/>
              <a:defRPr sz="5000" b="0" i="0" u="none" strike="noStrike" cap="none">
                <a:solidFill>
                  <a:srgbClr val="FFFFFF"/>
                </a:solidFill>
                <a:latin typeface="Lato Light" panose="020F0502020204030203"/>
                <a:ea typeface="Lato Light" panose="020F0502020204030203"/>
                <a:cs typeface="Lato Light" panose="020F0502020204030203"/>
                <a:sym typeface="Lato Light" panose="020F0502020204030203"/>
              </a:defRPr>
            </a:lvl9pPr>
          </a:lstStyle>
          <a:p>
            <a:pPr algn="ctr"/>
            <a:r>
              <a:rPr lang="en-US" sz="3500" dirty="0" err="1">
                <a:solidFill>
                  <a:schemeClr val="tx1"/>
                </a:solidFill>
                <a:latin typeface="Times New Roman" panose="02020603050405020304" pitchFamily="18" charset="0"/>
                <a:cs typeface="Times New Roman" panose="02020603050405020304" pitchFamily="18" charset="0"/>
              </a:rPr>
              <a:t>Đề</a:t>
            </a:r>
            <a:r>
              <a:rPr lang="en-US" sz="3500" dirty="0">
                <a:solidFill>
                  <a:schemeClr val="tx1"/>
                </a:solidFill>
                <a:latin typeface="Times New Roman" panose="02020603050405020304" pitchFamily="18" charset="0"/>
                <a:cs typeface="Times New Roman" panose="02020603050405020304" pitchFamily="18" charset="0"/>
              </a:rPr>
              <a:t> </a:t>
            </a:r>
            <a:r>
              <a:rPr lang="en-US" sz="3500" dirty="0" err="1">
                <a:solidFill>
                  <a:schemeClr val="tx1"/>
                </a:solidFill>
                <a:latin typeface="Times New Roman" panose="02020603050405020304" pitchFamily="18" charset="0"/>
                <a:cs typeface="Times New Roman" panose="02020603050405020304" pitchFamily="18" charset="0"/>
              </a:rPr>
              <a:t>Tài</a:t>
            </a:r>
            <a:r>
              <a:rPr lang="en-US" sz="3500" dirty="0">
                <a:solidFill>
                  <a:schemeClr val="tx1"/>
                </a:solidFill>
                <a:latin typeface="Times New Roman" panose="02020603050405020304" pitchFamily="18" charset="0"/>
                <a:cs typeface="Times New Roman" panose="02020603050405020304" pitchFamily="18" charset="0"/>
              </a:rPr>
              <a:t> :</a:t>
            </a:r>
            <a:r>
              <a:rPr lang="en-US" sz="3500" dirty="0" err="1">
                <a:solidFill>
                  <a:schemeClr val="tx1"/>
                </a:solidFill>
                <a:latin typeface="Times New Roman" panose="02020603050405020304" pitchFamily="18" charset="0"/>
                <a:cs typeface="Times New Roman" panose="02020603050405020304" pitchFamily="18" charset="0"/>
              </a:rPr>
              <a:t>Tìm</a:t>
            </a:r>
            <a:r>
              <a:rPr lang="en-US" sz="3500" dirty="0">
                <a:solidFill>
                  <a:schemeClr val="tx1"/>
                </a:solidFill>
                <a:latin typeface="Times New Roman" panose="02020603050405020304" pitchFamily="18" charset="0"/>
                <a:cs typeface="Times New Roman" panose="02020603050405020304" pitchFamily="18" charset="0"/>
              </a:rPr>
              <a:t> </a:t>
            </a:r>
            <a:r>
              <a:rPr lang="en-US" sz="3500" dirty="0" err="1">
                <a:solidFill>
                  <a:schemeClr val="tx1"/>
                </a:solidFill>
                <a:latin typeface="Times New Roman" panose="02020603050405020304" pitchFamily="18" charset="0"/>
                <a:cs typeface="Times New Roman" panose="02020603050405020304" pitchFamily="18" charset="0"/>
              </a:rPr>
              <a:t>Hiểu</a:t>
            </a:r>
            <a:r>
              <a:rPr lang="en-US" sz="3500" dirty="0">
                <a:solidFill>
                  <a:schemeClr val="tx1"/>
                </a:solidFill>
                <a:latin typeface="Times New Roman" panose="02020603050405020304" pitchFamily="18" charset="0"/>
                <a:cs typeface="Times New Roman" panose="02020603050405020304" pitchFamily="18" charset="0"/>
              </a:rPr>
              <a:t> </a:t>
            </a:r>
            <a:r>
              <a:rPr lang="en-US" sz="3500" dirty="0" err="1">
                <a:solidFill>
                  <a:schemeClr val="tx1"/>
                </a:solidFill>
                <a:latin typeface="Times New Roman" panose="02020603050405020304" pitchFamily="18" charset="0"/>
                <a:cs typeface="Times New Roman" panose="02020603050405020304" pitchFamily="18" charset="0"/>
              </a:rPr>
              <a:t>Về</a:t>
            </a:r>
            <a:r>
              <a:rPr lang="en-US" sz="3500" dirty="0">
                <a:solidFill>
                  <a:schemeClr val="tx1"/>
                </a:solidFill>
                <a:latin typeface="Times New Roman" panose="02020603050405020304" pitchFamily="18" charset="0"/>
                <a:cs typeface="Times New Roman" panose="02020603050405020304" pitchFamily="18" charset="0"/>
              </a:rPr>
              <a:t> </a:t>
            </a:r>
            <a:r>
              <a:rPr lang="en-US" sz="3500" dirty="0" err="1">
                <a:solidFill>
                  <a:schemeClr val="tx1"/>
                </a:solidFill>
                <a:latin typeface="Times New Roman" panose="02020603050405020304" pitchFamily="18" charset="0"/>
                <a:cs typeface="Times New Roman" panose="02020603050405020304" pitchFamily="18" charset="0"/>
              </a:rPr>
              <a:t>Kiến</a:t>
            </a:r>
            <a:r>
              <a:rPr lang="en-US" sz="3500" dirty="0">
                <a:solidFill>
                  <a:schemeClr val="tx1"/>
                </a:solidFill>
                <a:latin typeface="Times New Roman" panose="02020603050405020304" pitchFamily="18" charset="0"/>
                <a:cs typeface="Times New Roman" panose="02020603050405020304" pitchFamily="18" charset="0"/>
              </a:rPr>
              <a:t> </a:t>
            </a:r>
            <a:r>
              <a:rPr lang="en-US" sz="3500" dirty="0" err="1">
                <a:solidFill>
                  <a:schemeClr val="tx1"/>
                </a:solidFill>
                <a:latin typeface="Times New Roman" panose="02020603050405020304" pitchFamily="18" charset="0"/>
                <a:cs typeface="Times New Roman" panose="02020603050405020304" pitchFamily="18" charset="0"/>
              </a:rPr>
              <a:t>Trúc</a:t>
            </a:r>
            <a:r>
              <a:rPr lang="en-US" sz="3500" dirty="0">
                <a:solidFill>
                  <a:schemeClr val="tx1"/>
                </a:solidFill>
                <a:latin typeface="Times New Roman" panose="02020603050405020304" pitchFamily="18" charset="0"/>
                <a:cs typeface="Times New Roman" panose="02020603050405020304" pitchFamily="18" charset="0"/>
              </a:rPr>
              <a:t> </a:t>
            </a:r>
            <a:r>
              <a:rPr lang="en-US" sz="3500" dirty="0" err="1">
                <a:solidFill>
                  <a:schemeClr val="tx1"/>
                </a:solidFill>
                <a:latin typeface="Times New Roman" panose="02020603050405020304" pitchFamily="18" charset="0"/>
                <a:cs typeface="Times New Roman" panose="02020603050405020304" pitchFamily="18" charset="0"/>
              </a:rPr>
              <a:t>Đa</a:t>
            </a:r>
            <a:r>
              <a:rPr lang="en-US" sz="3500" dirty="0">
                <a:solidFill>
                  <a:schemeClr val="tx1"/>
                </a:solidFill>
                <a:latin typeface="Times New Roman" panose="02020603050405020304" pitchFamily="18" charset="0"/>
                <a:cs typeface="Times New Roman" panose="02020603050405020304" pitchFamily="18" charset="0"/>
              </a:rPr>
              <a:t> </a:t>
            </a:r>
            <a:r>
              <a:rPr lang="en-US" sz="3500" dirty="0" err="1">
                <a:solidFill>
                  <a:schemeClr val="tx1"/>
                </a:solidFill>
                <a:latin typeface="Times New Roman" panose="02020603050405020304" pitchFamily="18" charset="0"/>
                <a:cs typeface="Times New Roman" panose="02020603050405020304" pitchFamily="18" charset="0"/>
              </a:rPr>
              <a:t>Tầng</a:t>
            </a:r>
            <a:endParaRPr lang="en-US" sz="3500" dirty="0">
              <a:solidFill>
                <a:schemeClr val="tx1"/>
              </a:solidFill>
              <a:latin typeface="Times New Roman" panose="02020603050405020304" pitchFamily="18" charset="0"/>
              <a:cs typeface="Times New Roman" panose="02020603050405020304" pitchFamily="18" charset="0"/>
            </a:endParaRPr>
          </a:p>
        </p:txBody>
      </p:sp>
      <p:sp>
        <p:nvSpPr>
          <p:cNvPr id="6" name="Google Shape;1255;p32"/>
          <p:cNvSpPr txBox="1"/>
          <p:nvPr/>
        </p:nvSpPr>
        <p:spPr>
          <a:xfrm>
            <a:off x="741082" y="2934932"/>
            <a:ext cx="4616605" cy="112762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600"/>
              </a:spcAft>
            </a:pPr>
            <a:r>
              <a:rPr lang="vi-VN" sz="2000" b="1" dirty="0">
                <a:solidFill>
                  <a:schemeClr val="tx1">
                    <a:lumMod val="65000"/>
                    <a:lumOff val="35000"/>
                  </a:schemeClr>
                </a:solidFill>
                <a:latin typeface="+mj-lt"/>
                <a:ea typeface="Calibri" panose="020F0502020204030204" pitchFamily="34" charset="0"/>
                <a:cs typeface="Times New Roman" panose="02020603050405020304" pitchFamily="18" charset="0"/>
              </a:rPr>
              <a:t>Giảng viên hướng dẫn</a:t>
            </a:r>
            <a:r>
              <a:rPr lang="en-US" sz="2000" b="1" dirty="0">
                <a:solidFill>
                  <a:schemeClr val="tx1">
                    <a:lumMod val="65000"/>
                    <a:lumOff val="35000"/>
                  </a:schemeClr>
                </a:solidFill>
                <a:latin typeface="+mj-lt"/>
                <a:ea typeface="Calibri" panose="020F0502020204030204" pitchFamily="34" charset="0"/>
                <a:cs typeface="Times New Roman" panose="02020603050405020304" pitchFamily="18" charset="0"/>
              </a:rPr>
              <a:t>  </a:t>
            </a:r>
          </a:p>
          <a:p>
            <a:pPr>
              <a:spcAft>
                <a:spcPts val="1600"/>
              </a:spcAft>
            </a:pPr>
            <a:r>
              <a:rPr lang="en-US" sz="2000" dirty="0" err="1">
                <a:latin typeface="+mj-lt"/>
                <a:ea typeface="Calibri" panose="020F0502020204030204" pitchFamily="34" charset="0"/>
                <a:cs typeface="Times New Roman" panose="02020603050405020304" pitchFamily="18" charset="0"/>
              </a:rPr>
              <a:t>Ths:Trần</a:t>
            </a:r>
            <a:r>
              <a:rPr lang="en-US" sz="2000" dirty="0">
                <a:latin typeface="+mj-lt"/>
                <a:ea typeface="Calibri" panose="020F0502020204030204" pitchFamily="34" charset="0"/>
                <a:cs typeface="Times New Roman" panose="02020603050405020304" pitchFamily="18" charset="0"/>
              </a:rPr>
              <a:t> </a:t>
            </a:r>
            <a:r>
              <a:rPr lang="en-US" sz="2000" dirty="0" err="1">
                <a:latin typeface="+mj-lt"/>
                <a:ea typeface="Calibri" panose="020F0502020204030204" pitchFamily="34" charset="0"/>
                <a:cs typeface="Times New Roman" panose="02020603050405020304" pitchFamily="18" charset="0"/>
              </a:rPr>
              <a:t>Phong</a:t>
            </a:r>
            <a:r>
              <a:rPr lang="en-US" sz="2000" dirty="0">
                <a:latin typeface="+mj-lt"/>
                <a:ea typeface="Calibri" panose="020F0502020204030204" pitchFamily="34" charset="0"/>
                <a:cs typeface="Times New Roman" panose="02020603050405020304" pitchFamily="18" charset="0"/>
              </a:rPr>
              <a:t> </a:t>
            </a:r>
            <a:r>
              <a:rPr lang="en-US" sz="2000" dirty="0" err="1">
                <a:latin typeface="+mj-lt"/>
                <a:ea typeface="Calibri" panose="020F0502020204030204" pitchFamily="34" charset="0"/>
                <a:cs typeface="Times New Roman" panose="02020603050405020304" pitchFamily="18" charset="0"/>
              </a:rPr>
              <a:t>Nhã</a:t>
            </a:r>
            <a:endParaRPr lang="en-US" sz="2000" dirty="0">
              <a:latin typeface="+mj-lt"/>
              <a:ea typeface="Calibri" panose="020F0502020204030204" pitchFamily="34" charset="0"/>
              <a:cs typeface="Times New Roman" panose="02020603050405020304" pitchFamily="18" charset="0"/>
            </a:endParaRPr>
          </a:p>
          <a:p>
            <a:pPr>
              <a:spcAft>
                <a:spcPts val="1600"/>
              </a:spcAft>
            </a:pPr>
            <a:endParaRPr lang="en-US" sz="2000" dirty="0">
              <a:latin typeface="+mj-lt"/>
              <a:ea typeface="Calibri" panose="020F0502020204030204" pitchFamily="34" charset="0"/>
              <a:cs typeface="Times New Roman" panose="02020603050405020304" pitchFamily="18" charset="0"/>
            </a:endParaRPr>
          </a:p>
        </p:txBody>
      </p:sp>
      <p:sp>
        <p:nvSpPr>
          <p:cNvPr id="8" name="Google Shape;1599;p35"/>
          <p:cNvSpPr txBox="1"/>
          <p:nvPr/>
        </p:nvSpPr>
        <p:spPr>
          <a:xfrm>
            <a:off x="1582792" y="1259852"/>
            <a:ext cx="5464276" cy="3928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rgbClr val="212237"/>
              </a:buClr>
              <a:buSzPts val="1400"/>
              <a:buFont typeface="Montserrat" panose="00000500000000000000"/>
              <a:buNone/>
              <a:defRPr sz="1400" b="0" i="0" u="none" strike="noStrike" cap="none">
                <a:solidFill>
                  <a:srgbClr val="212237"/>
                </a:solidFill>
                <a:latin typeface="Montserrat" panose="00000500000000000000"/>
                <a:ea typeface="Montserrat" panose="00000500000000000000"/>
                <a:cs typeface="Montserrat" panose="00000500000000000000"/>
                <a:sym typeface="Montserrat" panose="00000500000000000000"/>
              </a:defRPr>
            </a:lvl1pPr>
            <a:lvl2pPr marL="914400" marR="0" lvl="1" indent="-317500" algn="l" rtl="0">
              <a:lnSpc>
                <a:spcPct val="115000"/>
              </a:lnSpc>
              <a:spcBef>
                <a:spcPts val="1600"/>
              </a:spcBef>
              <a:spcAft>
                <a:spcPts val="0"/>
              </a:spcAft>
              <a:buClr>
                <a:schemeClr val="dk2"/>
              </a:buClr>
              <a:buSzPts val="1400"/>
              <a:buFont typeface="Montserrat" panose="00000500000000000000"/>
              <a:buNone/>
              <a:defRPr sz="1400" b="0" i="0" u="none" strike="noStrike" cap="none">
                <a:solidFill>
                  <a:schemeClr val="dk2"/>
                </a:solidFill>
                <a:latin typeface="Montserrat" panose="00000500000000000000"/>
                <a:ea typeface="Montserrat" panose="00000500000000000000"/>
                <a:cs typeface="Montserrat" panose="00000500000000000000"/>
                <a:sym typeface="Montserrat" panose="00000500000000000000"/>
              </a:defRPr>
            </a:lvl2pPr>
            <a:lvl3pPr marL="1371600" marR="0" lvl="2" indent="-317500" algn="l" rtl="0">
              <a:lnSpc>
                <a:spcPct val="115000"/>
              </a:lnSpc>
              <a:spcBef>
                <a:spcPts val="1600"/>
              </a:spcBef>
              <a:spcAft>
                <a:spcPts val="0"/>
              </a:spcAft>
              <a:buClr>
                <a:schemeClr val="dk2"/>
              </a:buClr>
              <a:buSzPts val="1400"/>
              <a:buFont typeface="Montserrat" panose="00000500000000000000"/>
              <a:buNone/>
              <a:defRPr sz="1400" b="0" i="0" u="none" strike="noStrike" cap="none">
                <a:solidFill>
                  <a:schemeClr val="dk2"/>
                </a:solidFill>
                <a:latin typeface="Montserrat" panose="00000500000000000000"/>
                <a:ea typeface="Montserrat" panose="00000500000000000000"/>
                <a:cs typeface="Montserrat" panose="00000500000000000000"/>
                <a:sym typeface="Montserrat" panose="00000500000000000000"/>
              </a:defRPr>
            </a:lvl3pPr>
            <a:lvl4pPr marL="1828800" marR="0" lvl="3" indent="-317500" algn="l" rtl="0">
              <a:lnSpc>
                <a:spcPct val="115000"/>
              </a:lnSpc>
              <a:spcBef>
                <a:spcPts val="1600"/>
              </a:spcBef>
              <a:spcAft>
                <a:spcPts val="0"/>
              </a:spcAft>
              <a:buClr>
                <a:schemeClr val="dk2"/>
              </a:buClr>
              <a:buSzPts val="1400"/>
              <a:buFont typeface="Montserrat" panose="00000500000000000000"/>
              <a:buNone/>
              <a:defRPr sz="1400" b="0" i="0" u="none" strike="noStrike" cap="none">
                <a:solidFill>
                  <a:schemeClr val="dk2"/>
                </a:solidFill>
                <a:latin typeface="Montserrat" panose="00000500000000000000"/>
                <a:ea typeface="Montserrat" panose="00000500000000000000"/>
                <a:cs typeface="Montserrat" panose="00000500000000000000"/>
                <a:sym typeface="Montserrat" panose="00000500000000000000"/>
              </a:defRPr>
            </a:lvl4pPr>
            <a:lvl5pPr marL="2286000" marR="0" lvl="4" indent="-317500" algn="l" rtl="0">
              <a:lnSpc>
                <a:spcPct val="115000"/>
              </a:lnSpc>
              <a:spcBef>
                <a:spcPts val="1600"/>
              </a:spcBef>
              <a:spcAft>
                <a:spcPts val="0"/>
              </a:spcAft>
              <a:buClr>
                <a:schemeClr val="dk2"/>
              </a:buClr>
              <a:buSzPts val="1400"/>
              <a:buFont typeface="Montserrat" panose="00000500000000000000"/>
              <a:buNone/>
              <a:defRPr sz="1400" b="0" i="0" u="none" strike="noStrike" cap="none">
                <a:solidFill>
                  <a:schemeClr val="dk2"/>
                </a:solidFill>
                <a:latin typeface="Montserrat" panose="00000500000000000000"/>
                <a:ea typeface="Montserrat" panose="00000500000000000000"/>
                <a:cs typeface="Montserrat" panose="00000500000000000000"/>
                <a:sym typeface="Montserrat" panose="00000500000000000000"/>
              </a:defRPr>
            </a:lvl5pPr>
            <a:lvl6pPr marL="2743200" marR="0" lvl="5" indent="-317500" algn="l" rtl="0">
              <a:lnSpc>
                <a:spcPct val="115000"/>
              </a:lnSpc>
              <a:spcBef>
                <a:spcPts val="1600"/>
              </a:spcBef>
              <a:spcAft>
                <a:spcPts val="0"/>
              </a:spcAft>
              <a:buClr>
                <a:schemeClr val="dk2"/>
              </a:buClr>
              <a:buSzPts val="1400"/>
              <a:buFont typeface="Montserrat" panose="00000500000000000000"/>
              <a:buNone/>
              <a:defRPr sz="1400" b="0" i="0" u="none" strike="noStrike" cap="none">
                <a:solidFill>
                  <a:schemeClr val="dk2"/>
                </a:solidFill>
                <a:latin typeface="Montserrat" panose="00000500000000000000"/>
                <a:ea typeface="Montserrat" panose="00000500000000000000"/>
                <a:cs typeface="Montserrat" panose="00000500000000000000"/>
                <a:sym typeface="Montserrat" panose="00000500000000000000"/>
              </a:defRPr>
            </a:lvl6pPr>
            <a:lvl7pPr marL="3200400" marR="0" lvl="6" indent="-317500" algn="l" rtl="0">
              <a:lnSpc>
                <a:spcPct val="115000"/>
              </a:lnSpc>
              <a:spcBef>
                <a:spcPts val="1600"/>
              </a:spcBef>
              <a:spcAft>
                <a:spcPts val="0"/>
              </a:spcAft>
              <a:buClr>
                <a:schemeClr val="dk2"/>
              </a:buClr>
              <a:buSzPts val="1400"/>
              <a:buFont typeface="Montserrat" panose="00000500000000000000"/>
              <a:buNone/>
              <a:defRPr sz="1400" b="0" i="0" u="none" strike="noStrike" cap="none">
                <a:solidFill>
                  <a:schemeClr val="dk2"/>
                </a:solidFill>
                <a:latin typeface="Montserrat" panose="00000500000000000000"/>
                <a:ea typeface="Montserrat" panose="00000500000000000000"/>
                <a:cs typeface="Montserrat" panose="00000500000000000000"/>
                <a:sym typeface="Montserrat" panose="00000500000000000000"/>
              </a:defRPr>
            </a:lvl7pPr>
            <a:lvl8pPr marL="3657600" marR="0" lvl="7" indent="-317500" algn="l" rtl="0">
              <a:lnSpc>
                <a:spcPct val="115000"/>
              </a:lnSpc>
              <a:spcBef>
                <a:spcPts val="1600"/>
              </a:spcBef>
              <a:spcAft>
                <a:spcPts val="0"/>
              </a:spcAft>
              <a:buClr>
                <a:schemeClr val="dk2"/>
              </a:buClr>
              <a:buSzPts val="1400"/>
              <a:buFont typeface="Montserrat" panose="00000500000000000000"/>
              <a:buNone/>
              <a:defRPr sz="1400" b="0" i="0" u="none" strike="noStrike" cap="none">
                <a:solidFill>
                  <a:schemeClr val="dk2"/>
                </a:solidFill>
                <a:latin typeface="Montserrat" panose="00000500000000000000"/>
                <a:ea typeface="Montserrat" panose="00000500000000000000"/>
                <a:cs typeface="Montserrat" panose="00000500000000000000"/>
                <a:sym typeface="Montserrat" panose="00000500000000000000"/>
              </a:defRPr>
            </a:lvl8pPr>
            <a:lvl9pPr marL="4114800" marR="0" lvl="8" indent="-317500" algn="l" rtl="0">
              <a:lnSpc>
                <a:spcPct val="115000"/>
              </a:lnSpc>
              <a:spcBef>
                <a:spcPts val="1600"/>
              </a:spcBef>
              <a:spcAft>
                <a:spcPts val="1600"/>
              </a:spcAft>
              <a:buClr>
                <a:schemeClr val="dk2"/>
              </a:buClr>
              <a:buSzPts val="1400"/>
              <a:buFont typeface="Montserrat" panose="00000500000000000000"/>
              <a:buNone/>
              <a:defRPr sz="1400" b="0" i="0" u="none" strike="noStrike" cap="none">
                <a:solidFill>
                  <a:schemeClr val="dk2"/>
                </a:solidFill>
                <a:latin typeface="Montserrat" panose="00000500000000000000"/>
                <a:ea typeface="Montserrat" panose="00000500000000000000"/>
                <a:cs typeface="Montserrat" panose="00000500000000000000"/>
                <a:sym typeface="Montserrat" panose="00000500000000000000"/>
              </a:defRPr>
            </a:lvl9pPr>
          </a:lstStyle>
          <a:p>
            <a:pPr marL="0" indent="0"/>
            <a:r>
              <a:rPr lang="en-US" b="1" dirty="0">
                <a:solidFill>
                  <a:schemeClr val="accent4">
                    <a:lumMod val="50000"/>
                  </a:schemeClr>
                </a:solidFill>
              </a:rPr>
              <a:t>     </a:t>
            </a:r>
            <a:r>
              <a:rPr lang="en-US" sz="2500" b="1" dirty="0" err="1">
                <a:solidFill>
                  <a:schemeClr val="accent4">
                    <a:lumMod val="50000"/>
                  </a:schemeClr>
                </a:solidFill>
                <a:latin typeface="+mj-lt"/>
              </a:rPr>
              <a:t>Chuyên</a:t>
            </a:r>
            <a:r>
              <a:rPr lang="en-US" sz="2500" b="1" dirty="0">
                <a:solidFill>
                  <a:schemeClr val="accent4">
                    <a:lumMod val="50000"/>
                  </a:schemeClr>
                </a:solidFill>
                <a:latin typeface="+mj-lt"/>
              </a:rPr>
              <a:t> </a:t>
            </a:r>
            <a:r>
              <a:rPr lang="en-US" sz="2500" b="1" dirty="0" err="1">
                <a:solidFill>
                  <a:schemeClr val="accent4">
                    <a:lumMod val="50000"/>
                  </a:schemeClr>
                </a:solidFill>
                <a:latin typeface="+mj-lt"/>
              </a:rPr>
              <a:t>đề</a:t>
            </a:r>
            <a:r>
              <a:rPr lang="en-US" sz="2500" b="1" dirty="0">
                <a:solidFill>
                  <a:schemeClr val="accent4">
                    <a:lumMod val="50000"/>
                  </a:schemeClr>
                </a:solidFill>
                <a:latin typeface="+mj-lt"/>
              </a:rPr>
              <a:t> </a:t>
            </a:r>
            <a:r>
              <a:rPr lang="en-US" sz="2500" b="1" dirty="0" err="1">
                <a:solidFill>
                  <a:schemeClr val="accent4">
                    <a:lumMod val="50000"/>
                  </a:schemeClr>
                </a:solidFill>
                <a:latin typeface="+mj-lt"/>
              </a:rPr>
              <a:t>công</a:t>
            </a:r>
            <a:r>
              <a:rPr lang="en-US" sz="2500" b="1" dirty="0">
                <a:solidFill>
                  <a:schemeClr val="accent4">
                    <a:lumMod val="50000"/>
                  </a:schemeClr>
                </a:solidFill>
                <a:latin typeface="+mj-lt"/>
              </a:rPr>
              <a:t> </a:t>
            </a:r>
            <a:r>
              <a:rPr lang="en-US" sz="2500" b="1" dirty="0" err="1">
                <a:solidFill>
                  <a:schemeClr val="accent4">
                    <a:lumMod val="50000"/>
                  </a:schemeClr>
                </a:solidFill>
                <a:latin typeface="+mj-lt"/>
              </a:rPr>
              <a:t>nghệ</a:t>
            </a:r>
            <a:r>
              <a:rPr lang="en-US" sz="2500" b="1" dirty="0">
                <a:solidFill>
                  <a:schemeClr val="accent4">
                    <a:lumMod val="50000"/>
                  </a:schemeClr>
                </a:solidFill>
                <a:latin typeface="+mj-lt"/>
              </a:rPr>
              <a:t> </a:t>
            </a:r>
            <a:r>
              <a:rPr lang="en-US" sz="2500" b="1" dirty="0" err="1">
                <a:solidFill>
                  <a:schemeClr val="accent4">
                    <a:lumMod val="50000"/>
                  </a:schemeClr>
                </a:solidFill>
                <a:latin typeface="+mj-lt"/>
              </a:rPr>
              <a:t>phần</a:t>
            </a:r>
            <a:r>
              <a:rPr lang="en-US" sz="2500" b="1" dirty="0">
                <a:solidFill>
                  <a:schemeClr val="accent4">
                    <a:lumMod val="50000"/>
                  </a:schemeClr>
                </a:solidFill>
                <a:latin typeface="+mj-lt"/>
              </a:rPr>
              <a:t> </a:t>
            </a:r>
            <a:r>
              <a:rPr lang="en-US" sz="2500" b="1" dirty="0" err="1">
                <a:solidFill>
                  <a:schemeClr val="accent4">
                    <a:lumMod val="50000"/>
                  </a:schemeClr>
                </a:solidFill>
                <a:latin typeface="+mj-lt"/>
              </a:rPr>
              <a:t>mềm</a:t>
            </a:r>
            <a:endParaRPr lang="en-US" sz="2500" b="1" dirty="0">
              <a:solidFill>
                <a:schemeClr val="accent4">
                  <a:lumMod val="50000"/>
                </a:schemeClr>
              </a:solidFill>
              <a:latin typeface="+mj-lt"/>
            </a:endParaRPr>
          </a:p>
          <a:p>
            <a:pPr marL="0" indent="0" algn="l"/>
            <a:endParaRPr lang="en-US" dirty="0"/>
          </a:p>
        </p:txBody>
      </p:sp>
      <p:sp>
        <p:nvSpPr>
          <p:cNvPr id="9" name="TextBox 8"/>
          <p:cNvSpPr txBox="1"/>
          <p:nvPr/>
        </p:nvSpPr>
        <p:spPr>
          <a:xfrm>
            <a:off x="5742699" y="2548736"/>
            <a:ext cx="2960333" cy="2516073"/>
          </a:xfrm>
          <a:prstGeom prst="rect">
            <a:avLst/>
          </a:prstGeom>
          <a:noFill/>
        </p:spPr>
        <p:txBody>
          <a:bodyPr wrap="square">
            <a:spAutoFit/>
          </a:bodyPr>
          <a:lstStyle/>
          <a:p>
            <a:pPr marL="0" marR="0">
              <a:spcBef>
                <a:spcPts val="300"/>
              </a:spcBef>
              <a:spcAft>
                <a:spcPts val="600"/>
              </a:spcAft>
              <a:tabLst>
                <a:tab pos="457200" algn="l"/>
                <a:tab pos="628650" algn="l"/>
              </a:tabLst>
            </a:pPr>
            <a:r>
              <a:rPr lang="en-US" sz="2000" b="1" dirty="0" err="1">
                <a:solidFill>
                  <a:schemeClr val="tx1">
                    <a:lumMod val="65000"/>
                    <a:lumOff val="35000"/>
                  </a:schemeClr>
                </a:solidFill>
                <a:latin typeface="Times New Roman" panose="02020603050405020304" pitchFamily="18" charset="0"/>
                <a:ea typeface="Calibri" panose="020F0502020204030204" pitchFamily="34" charset="0"/>
                <a:cs typeface="Times New Roman" panose="02020603050405020304" pitchFamily="18" charset="0"/>
              </a:rPr>
              <a:t>Thành</a:t>
            </a:r>
            <a:r>
              <a:rPr lang="en-US" sz="2000" b="1" dirty="0">
                <a:solidFill>
                  <a:schemeClr val="tx1">
                    <a:lumMod val="65000"/>
                    <a:lumOff val="35000"/>
                  </a:schemeClr>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tx1">
                    <a:lumMod val="65000"/>
                    <a:lumOff val="35000"/>
                  </a:schemeClr>
                </a:solidFill>
                <a:latin typeface="Times New Roman" panose="02020603050405020304" pitchFamily="18" charset="0"/>
                <a:ea typeface="Calibri" panose="020F0502020204030204" pitchFamily="34" charset="0"/>
                <a:cs typeface="Times New Roman" panose="02020603050405020304" pitchFamily="18" charset="0"/>
              </a:rPr>
              <a:t>Viên</a:t>
            </a:r>
            <a:r>
              <a:rPr lang="en-US" sz="2000" b="1" dirty="0">
                <a:solidFill>
                  <a:schemeClr val="tx1">
                    <a:lumMod val="65000"/>
                    <a:lumOff val="35000"/>
                  </a:schemeClr>
                </a:solidFill>
                <a:latin typeface="Times New Roman" panose="02020603050405020304" pitchFamily="18" charset="0"/>
                <a:ea typeface="Calibri" panose="020F0502020204030204" pitchFamily="34" charset="0"/>
                <a:cs typeface="Times New Roman" panose="02020603050405020304" pitchFamily="18" charset="0"/>
              </a:rPr>
              <a:t> </a:t>
            </a:r>
            <a:r>
              <a:rPr lang="en-US" sz="2000" b="1" dirty="0" err="1">
                <a:solidFill>
                  <a:schemeClr val="tx1">
                    <a:lumMod val="65000"/>
                    <a:lumOff val="35000"/>
                  </a:schemeClr>
                </a:solidFill>
                <a:latin typeface="Times New Roman" panose="02020603050405020304" pitchFamily="18" charset="0"/>
                <a:ea typeface="Calibri" panose="020F0502020204030204" pitchFamily="34" charset="0"/>
                <a:cs typeface="Times New Roman" panose="02020603050405020304" pitchFamily="18" charset="0"/>
              </a:rPr>
              <a:t>Nhóm</a:t>
            </a:r>
            <a:r>
              <a:rPr lang="en-US" sz="2000" b="1" dirty="0">
                <a:solidFill>
                  <a:schemeClr val="tx1">
                    <a:lumMod val="65000"/>
                    <a:lumOff val="35000"/>
                  </a:schemeClr>
                </a:solidFill>
                <a:latin typeface="Times New Roman" panose="02020603050405020304" pitchFamily="18" charset="0"/>
                <a:ea typeface="Calibri" panose="020F0502020204030204" pitchFamily="34" charset="0"/>
                <a:cs typeface="Times New Roman" panose="02020603050405020304" pitchFamily="18" charset="0"/>
              </a:rPr>
              <a:t>: </a:t>
            </a:r>
          </a:p>
          <a:p>
            <a:pPr marL="0" marR="0">
              <a:spcBef>
                <a:spcPts val="300"/>
              </a:spcBef>
              <a:spcAft>
                <a:spcPts val="600"/>
              </a:spcAft>
              <a:tabLst>
                <a:tab pos="457200" algn="l"/>
                <a:tab pos="628650" algn="l"/>
              </a:tabLst>
            </a:pPr>
            <a:r>
              <a:rPr lang="en-US" sz="2000" dirty="0" err="1">
                <a:latin typeface="Times New Roman" panose="02020603050405020304" pitchFamily="18" charset="0"/>
                <a:ea typeface="Calibri" panose="020F0502020204030204" pitchFamily="34" charset="0"/>
                <a:cs typeface="Times New Roman" panose="02020603050405020304" pitchFamily="18" charset="0"/>
              </a:rPr>
              <a:t>Phạm</a:t>
            </a:r>
            <a:r>
              <a:rPr lang="en-US" sz="2000" dirty="0">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latin typeface="Times New Roman" panose="02020603050405020304" pitchFamily="18" charset="0"/>
                <a:ea typeface="Calibri" panose="020F0502020204030204" pitchFamily="34" charset="0"/>
                <a:cs typeface="Times New Roman" panose="02020603050405020304" pitchFamily="18" charset="0"/>
              </a:rPr>
              <a:t>Thành</a:t>
            </a:r>
            <a:r>
              <a:rPr lang="en-US" sz="2000" dirty="0">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latin typeface="Times New Roman" panose="02020603050405020304" pitchFamily="18" charset="0"/>
                <a:ea typeface="Calibri" panose="020F0502020204030204" pitchFamily="34" charset="0"/>
                <a:cs typeface="Times New Roman" panose="02020603050405020304" pitchFamily="18" charset="0"/>
              </a:rPr>
              <a:t>Hậu</a:t>
            </a:r>
            <a:r>
              <a:rPr lang="en-US" sz="2000" dirty="0">
                <a:latin typeface="Times New Roman" panose="02020603050405020304" pitchFamily="18" charset="0"/>
                <a:ea typeface="Calibri" panose="020F0502020204030204" pitchFamily="34" charset="0"/>
                <a:cs typeface="Times New Roman" panose="02020603050405020304" pitchFamily="18" charset="0"/>
              </a:rPr>
              <a:t> </a:t>
            </a:r>
          </a:p>
          <a:p>
            <a:pPr marL="0" marR="0">
              <a:spcBef>
                <a:spcPts val="300"/>
              </a:spcBef>
              <a:spcAft>
                <a:spcPts val="600"/>
              </a:spcAft>
              <a:tabLst>
                <a:tab pos="457200" algn="l"/>
                <a:tab pos="628650" algn="l"/>
              </a:tabLst>
            </a:pPr>
            <a:r>
              <a:rPr lang="en-US" sz="2000" dirty="0" err="1">
                <a:latin typeface="Times New Roman" panose="02020603050405020304" pitchFamily="18" charset="0"/>
                <a:ea typeface="Calibri" panose="020F0502020204030204" pitchFamily="34" charset="0"/>
                <a:cs typeface="Times New Roman" panose="02020603050405020304" pitchFamily="18" charset="0"/>
              </a:rPr>
              <a:t>Phạm</a:t>
            </a:r>
            <a:r>
              <a:rPr lang="en-US" sz="2000" dirty="0">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latin typeface="Times New Roman" panose="02020603050405020304" pitchFamily="18" charset="0"/>
                <a:ea typeface="Calibri" panose="020F0502020204030204" pitchFamily="34" charset="0"/>
                <a:cs typeface="Times New Roman" panose="02020603050405020304" pitchFamily="18" charset="0"/>
              </a:rPr>
              <a:t>Trọng</a:t>
            </a:r>
            <a:r>
              <a:rPr lang="en-US" sz="2000" dirty="0">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latin typeface="Times New Roman" panose="02020603050405020304" pitchFamily="18" charset="0"/>
                <a:ea typeface="Calibri" panose="020F0502020204030204" pitchFamily="34" charset="0"/>
                <a:cs typeface="Times New Roman" panose="02020603050405020304" pitchFamily="18" charset="0"/>
              </a:rPr>
              <a:t>Trường</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300"/>
              </a:spcBef>
              <a:spcAft>
                <a:spcPts val="600"/>
              </a:spcAft>
              <a:tabLst>
                <a:tab pos="457200" algn="l"/>
                <a:tab pos="628650" algn="l"/>
              </a:tabLst>
            </a:pPr>
            <a:r>
              <a:rPr lang="en-US" sz="2000" dirty="0" err="1">
                <a:latin typeface="Times New Roman" panose="02020603050405020304" pitchFamily="18" charset="0"/>
                <a:ea typeface="Calibri" panose="020F0502020204030204" pitchFamily="34" charset="0"/>
                <a:cs typeface="Times New Roman" panose="02020603050405020304" pitchFamily="18" charset="0"/>
              </a:rPr>
              <a:t>Trần</a:t>
            </a:r>
            <a:r>
              <a:rPr lang="en-US" sz="2000" dirty="0">
                <a:latin typeface="Times New Roman" panose="02020603050405020304" pitchFamily="18" charset="0"/>
                <a:ea typeface="Calibri" panose="020F0502020204030204" pitchFamily="34" charset="0"/>
                <a:cs typeface="Times New Roman" panose="02020603050405020304" pitchFamily="18" charset="0"/>
              </a:rPr>
              <a:t> Quang </a:t>
            </a:r>
            <a:r>
              <a:rPr lang="en-US" sz="2000" dirty="0" err="1">
                <a:latin typeface="Times New Roman" panose="02020603050405020304" pitchFamily="18" charset="0"/>
                <a:ea typeface="Calibri" panose="020F0502020204030204" pitchFamily="34" charset="0"/>
                <a:cs typeface="Times New Roman" panose="02020603050405020304" pitchFamily="18" charset="0"/>
              </a:rPr>
              <a:t>Trường</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300"/>
              </a:spcBef>
              <a:spcAft>
                <a:spcPts val="600"/>
              </a:spcAft>
              <a:tabLst>
                <a:tab pos="457200" algn="l"/>
                <a:tab pos="628650" algn="l"/>
              </a:tabLst>
            </a:pPr>
            <a:r>
              <a:rPr lang="en-US" sz="2000" dirty="0" err="1">
                <a:latin typeface="Times New Roman" panose="02020603050405020304" pitchFamily="18" charset="0"/>
                <a:ea typeface="Calibri" panose="020F0502020204030204" pitchFamily="34" charset="0"/>
                <a:cs typeface="Times New Roman" panose="02020603050405020304" pitchFamily="18" charset="0"/>
              </a:rPr>
              <a:t>Hoàng</a:t>
            </a:r>
            <a:r>
              <a:rPr lang="en-US" sz="2000" dirty="0">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latin typeface="Times New Roman" panose="02020603050405020304" pitchFamily="18" charset="0"/>
                <a:ea typeface="Calibri" panose="020F0502020204030204" pitchFamily="34" charset="0"/>
                <a:cs typeface="Times New Roman" panose="02020603050405020304" pitchFamily="18" charset="0"/>
              </a:rPr>
              <a:t>Huy</a:t>
            </a:r>
            <a:r>
              <a:rPr lang="en-US" sz="2000" dirty="0">
                <a:latin typeface="Times New Roman" panose="02020603050405020304" pitchFamily="18" charset="0"/>
                <a:ea typeface="Calibri" panose="020F0502020204030204" pitchFamily="34" charset="0"/>
                <a:cs typeface="Times New Roman" panose="02020603050405020304" pitchFamily="18" charset="0"/>
              </a:rPr>
              <a:t> </a:t>
            </a:r>
            <a:r>
              <a:rPr lang="en-US" sz="2000" dirty="0" err="1">
                <a:latin typeface="Times New Roman" panose="02020603050405020304" pitchFamily="18" charset="0"/>
                <a:ea typeface="Calibri" panose="020F0502020204030204" pitchFamily="34" charset="0"/>
                <a:cs typeface="Times New Roman" panose="02020603050405020304" pitchFamily="18" charset="0"/>
              </a:rPr>
              <a:t>Tuấn</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marR="0">
              <a:spcBef>
                <a:spcPts val="300"/>
              </a:spcBef>
              <a:spcAft>
                <a:spcPts val="600"/>
              </a:spcAft>
              <a:tabLst>
                <a:tab pos="457200" algn="l"/>
                <a:tab pos="628650" algn="l"/>
              </a:tabLst>
            </a:pP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mc:AlternateContent xmlns:mc="http://schemas.openxmlformats.org/markup-compatibility/2006">
    <mc:Choice xmlns=""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p:cNvSpPr txBox="1"/>
          <p:nvPr/>
        </p:nvSpPr>
        <p:spPr>
          <a:xfrm>
            <a:off x="278941" y="192580"/>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panose="020B0604020202020204"/>
              <a:buNone/>
              <a:defRPr sz="2400" b="1" i="0" u="none" strike="noStrike" cap="none">
                <a:solidFill>
                  <a:schemeClr val="dk1"/>
                </a:solidFill>
                <a:latin typeface="Poiret One" panose="020B0604020202020204"/>
                <a:ea typeface="Poiret One" panose="020B0604020202020204"/>
                <a:cs typeface="Poiret One" panose="020B0604020202020204"/>
                <a:sym typeface="Poiret One" panose="020B0604020202020204"/>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marL="0" marR="0" lvl="0" indent="0" algn="l" defTabSz="914400" rtl="0" eaLnBrk="1" fontAlgn="auto" latinLnBrk="0" hangingPunct="1">
              <a:lnSpc>
                <a:spcPct val="100000"/>
              </a:lnSpc>
              <a:spcBef>
                <a:spcPts val="0"/>
              </a:spcBef>
              <a:spcAft>
                <a:spcPts val="0"/>
              </a:spcAft>
              <a:buClr>
                <a:srgbClr val="6D5B57"/>
              </a:buClr>
              <a:buSzPts val="2800"/>
              <a:buFont typeface="Poiret One" panose="020B0604020202020204"/>
              <a:buNone/>
              <a:defRPr/>
            </a:pPr>
            <a:r>
              <a:rPr kumimoji="0" lang="en-US" sz="3500" b="1" i="0" u="none" strike="noStrike" kern="0" cap="none" spc="0" normalizeH="0" baseline="0" noProof="0" smtClean="0">
                <a:ln>
                  <a:noFill/>
                </a:ln>
                <a:solidFill>
                  <a:srgbClr val="F2E1D8">
                    <a:lumMod val="10000"/>
                  </a:srgbClr>
                </a:solidFill>
                <a:effectLst/>
                <a:uLnTx/>
                <a:uFillTx/>
                <a:latin typeface="Arial" panose="020B0604020202020204"/>
                <a:sym typeface="Poiret One" panose="020B0604020202020204"/>
              </a:rPr>
              <a:t>Các </a:t>
            </a:r>
            <a:r>
              <a:rPr kumimoji="0" lang="en-US" sz="3500" b="1" i="0" u="none" strike="noStrike" kern="0" cap="none" spc="0" normalizeH="0" baseline="0" noProof="0">
                <a:ln>
                  <a:noFill/>
                </a:ln>
                <a:solidFill>
                  <a:srgbClr val="F2E1D8">
                    <a:lumMod val="10000"/>
                  </a:srgbClr>
                </a:solidFill>
                <a:effectLst/>
                <a:uLnTx/>
                <a:uFillTx/>
                <a:latin typeface="Arial" panose="020B0604020202020204"/>
                <a:sym typeface="Poiret One" panose="020B0604020202020204"/>
              </a:rPr>
              <a:t>loại kiến trúc đa tầng</a:t>
            </a:r>
            <a:endParaRPr kumimoji="0" lang="en-US" sz="3500" b="1" i="0" u="none" strike="noStrike" kern="0" cap="none" spc="0" normalizeH="0" baseline="0" noProof="0" dirty="0">
              <a:ln>
                <a:noFill/>
              </a:ln>
              <a:solidFill>
                <a:srgbClr val="F2E1D8">
                  <a:lumMod val="10000"/>
                </a:srgbClr>
              </a:solidFill>
              <a:effectLst/>
              <a:uLnTx/>
              <a:uFillTx/>
              <a:latin typeface="Arial" panose="020B0604020202020204"/>
              <a:sym typeface="Poiret One" panose="020B0604020202020204"/>
            </a:endParaRPr>
          </a:p>
        </p:txBody>
      </p:sp>
      <p:sp>
        <p:nvSpPr>
          <p:cNvPr id="10" name="TextBox 9"/>
          <p:cNvSpPr txBox="1"/>
          <p:nvPr/>
        </p:nvSpPr>
        <p:spPr>
          <a:xfrm>
            <a:off x="289915" y="956238"/>
            <a:ext cx="8142852" cy="1550233"/>
          </a:xfrm>
          <a:prstGeom prst="rect">
            <a:avLst/>
          </a:prstGeom>
          <a:noFill/>
        </p:spPr>
        <p:txBody>
          <a:bodyPr wrap="square" rtlCol="0">
            <a:spAutoFit/>
          </a:bodyPr>
          <a:lstStyle/>
          <a:p>
            <a:pPr algn="just">
              <a:lnSpc>
                <a:spcPts val="1875"/>
              </a:lnSpc>
              <a:spcAft>
                <a:spcPts val="600"/>
              </a:spcAft>
            </a:pPr>
            <a:r>
              <a:rPr lang="en-US" sz="1600" b="1" dirty="0">
                <a:solidFill>
                  <a:srgbClr val="222222"/>
                </a:solidFill>
                <a:ea typeface="Times New Roman" panose="02020603050405020304" pitchFamily="18" charset="0"/>
                <a:cs typeface="Times New Roman" panose="02020603050405020304" pitchFamily="18" charset="0"/>
              </a:rPr>
              <a:t>2.1. </a:t>
            </a:r>
            <a:r>
              <a:rPr lang="en-US" sz="1600" b="1" dirty="0" err="1">
                <a:solidFill>
                  <a:srgbClr val="222222"/>
                </a:solidFill>
                <a:ea typeface="Times New Roman" panose="02020603050405020304" pitchFamily="18" charset="0"/>
                <a:cs typeface="Times New Roman" panose="02020603050405020304" pitchFamily="18" charset="0"/>
              </a:rPr>
              <a:t>Kiến</a:t>
            </a:r>
            <a:r>
              <a:rPr lang="en-US" sz="1600" b="1" dirty="0">
                <a:solidFill>
                  <a:srgbClr val="222222"/>
                </a:solidFill>
                <a:ea typeface="Times New Roman" panose="02020603050405020304" pitchFamily="18" charset="0"/>
                <a:cs typeface="Times New Roman" panose="02020603050405020304" pitchFamily="18" charset="0"/>
              </a:rPr>
              <a:t> </a:t>
            </a:r>
            <a:r>
              <a:rPr lang="en-US" sz="1600" b="1" dirty="0" err="1">
                <a:solidFill>
                  <a:srgbClr val="222222"/>
                </a:solidFill>
                <a:ea typeface="Times New Roman" panose="02020603050405020304" pitchFamily="18" charset="0"/>
                <a:cs typeface="Times New Roman" panose="02020603050405020304" pitchFamily="18" charset="0"/>
              </a:rPr>
              <a:t>trúc</a:t>
            </a:r>
            <a:r>
              <a:rPr lang="en-US" sz="1600" b="1" dirty="0">
                <a:solidFill>
                  <a:srgbClr val="222222"/>
                </a:solidFill>
                <a:ea typeface="Times New Roman" panose="02020603050405020304" pitchFamily="18" charset="0"/>
                <a:cs typeface="Times New Roman" panose="02020603050405020304" pitchFamily="18" charset="0"/>
              </a:rPr>
              <a:t> </a:t>
            </a:r>
            <a:r>
              <a:rPr lang="en-US" sz="1600" b="1" dirty="0" err="1">
                <a:solidFill>
                  <a:srgbClr val="222222"/>
                </a:solidFill>
                <a:ea typeface="Times New Roman" panose="02020603050405020304" pitchFamily="18" charset="0"/>
                <a:cs typeface="Times New Roman" panose="02020603050405020304" pitchFamily="18" charset="0"/>
              </a:rPr>
              <a:t>một</a:t>
            </a:r>
            <a:r>
              <a:rPr lang="en-US" sz="1600" b="1" dirty="0">
                <a:solidFill>
                  <a:srgbClr val="222222"/>
                </a:solidFill>
                <a:ea typeface="Times New Roman" panose="02020603050405020304" pitchFamily="18" charset="0"/>
                <a:cs typeface="Times New Roman" panose="02020603050405020304" pitchFamily="18" charset="0"/>
              </a:rPr>
              <a:t> </a:t>
            </a:r>
            <a:r>
              <a:rPr lang="en-US" sz="1600" b="1" dirty="0" err="1">
                <a:solidFill>
                  <a:srgbClr val="222222"/>
                </a:solidFill>
                <a:ea typeface="Times New Roman" panose="02020603050405020304" pitchFamily="18" charset="0"/>
                <a:cs typeface="Times New Roman" panose="02020603050405020304" pitchFamily="18" charset="0"/>
              </a:rPr>
              <a:t>tầng</a:t>
            </a:r>
            <a:r>
              <a:rPr lang="en-US" sz="1600" b="1" dirty="0">
                <a:solidFill>
                  <a:srgbClr val="222222"/>
                </a:solidFill>
                <a:ea typeface="Times New Roman" panose="02020603050405020304" pitchFamily="18" charset="0"/>
                <a:cs typeface="Times New Roman" panose="02020603050405020304" pitchFamily="18" charset="0"/>
              </a:rPr>
              <a:t> </a:t>
            </a:r>
            <a:endParaRPr lang="en-US" sz="1600" dirty="0">
              <a:ea typeface="Calibri" panose="020F0502020204030204" pitchFamily="34" charset="0"/>
              <a:cs typeface="Times New Roman" panose="02020603050405020304" pitchFamily="18" charset="0"/>
            </a:endParaRPr>
          </a:p>
          <a:p>
            <a:pPr algn="just">
              <a:lnSpc>
                <a:spcPct val="107000"/>
              </a:lnSpc>
              <a:spcAft>
                <a:spcPts val="800"/>
              </a:spcAft>
            </a:pP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Đây</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là</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cách</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đơn</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giản</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nhất</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vì</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nó</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tương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đương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với</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việc</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chạy</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ứng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dụng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trên</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máy</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tính</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cá</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nhân</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Tất</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cả</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các</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thành</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phần</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bắt</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buộc</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để</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một</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ứng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dụng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chạy</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đều</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nằm</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trên</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một</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ứng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dụng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hoặc</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một</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máy</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chủ</a:t>
            </a:r>
            <a:r>
              <a:rPr lang="en-US" sz="1600" dirty="0">
                <a:solidFill>
                  <a:srgbClr val="222222"/>
                </a:solidFill>
                <a:ea typeface="Times New Roman" panose="02020603050405020304" pitchFamily="18" charset="0"/>
                <a:cs typeface="Times New Roman" panose="02020603050405020304" pitchFamily="18" charset="0"/>
              </a:rPr>
              <a:t>.</a:t>
            </a:r>
            <a:endParaRPr lang="en-US" sz="1600" dirty="0">
              <a:ea typeface="Calibri" panose="020F0502020204030204" pitchFamily="34" charset="0"/>
              <a:cs typeface="Times New Roman" panose="02020603050405020304" pitchFamily="18" charset="0"/>
            </a:endParaRPr>
          </a:p>
          <a:p>
            <a:pPr algn="just">
              <a:lnSpc>
                <a:spcPct val="107000"/>
              </a:lnSpc>
              <a:spcAft>
                <a:spcPts val="800"/>
              </a:spcAft>
            </a:pP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Tầng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trình</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bày</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tầng</a:t>
            </a:r>
            <a:r>
              <a:rPr lang="en-US" sz="1600" dirty="0">
                <a:solidFill>
                  <a:srgbClr val="222222"/>
                </a:solidFill>
                <a:ea typeface="Times New Roman" panose="02020603050405020304" pitchFamily="18" charset="0"/>
                <a:cs typeface="Times New Roman" panose="02020603050405020304" pitchFamily="18" charset="0"/>
              </a:rPr>
              <a:t> logic </a:t>
            </a:r>
            <a:r>
              <a:rPr lang="en-US" sz="1600" dirty="0" err="1">
                <a:solidFill>
                  <a:srgbClr val="222222"/>
                </a:solidFill>
                <a:ea typeface="Times New Roman" panose="02020603050405020304" pitchFamily="18" charset="0"/>
                <a:cs typeface="Times New Roman" panose="02020603050405020304" pitchFamily="18" charset="0"/>
              </a:rPr>
              <a:t>nghiệp</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vụ</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và</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tầng</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dữ</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liệu</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đều</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nằm</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trên</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một</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máy</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duy</a:t>
            </a:r>
            <a:r>
              <a:rPr lang="en-US" sz="1600" dirty="0">
                <a:solidFill>
                  <a:srgbClr val="222222"/>
                </a:solidFill>
                <a:ea typeface="Times New Roman" panose="02020603050405020304" pitchFamily="18" charset="0"/>
                <a:cs typeface="Times New Roman" panose="02020603050405020304" pitchFamily="18" charset="0"/>
              </a:rPr>
              <a:t> </a:t>
            </a:r>
            <a:r>
              <a:rPr lang="en-US" sz="1600" dirty="0" err="1">
                <a:solidFill>
                  <a:srgbClr val="222222"/>
                </a:solidFill>
                <a:ea typeface="Times New Roman" panose="02020603050405020304" pitchFamily="18" charset="0"/>
                <a:cs typeface="Times New Roman" panose="02020603050405020304" pitchFamily="18" charset="0"/>
              </a:rPr>
              <a:t>nhất</a:t>
            </a:r>
            <a:r>
              <a:rPr lang="en-US" sz="1600" dirty="0">
                <a:solidFill>
                  <a:srgbClr val="222222"/>
                </a:solidFill>
                <a:ea typeface="Times New Roman" panose="02020603050405020304" pitchFamily="18" charset="0"/>
                <a:cs typeface="Times New Roman" panose="02020603050405020304" pitchFamily="18" charset="0"/>
              </a:rPr>
              <a:t>.</a:t>
            </a:r>
          </a:p>
        </p:txBody>
      </p:sp>
      <p:sp>
        <p:nvSpPr>
          <p:cNvPr id="11" name="TextBox 10"/>
          <p:cNvSpPr txBox="1"/>
          <p:nvPr/>
        </p:nvSpPr>
        <p:spPr>
          <a:xfrm>
            <a:off x="278941" y="2595751"/>
            <a:ext cx="8142852" cy="2547749"/>
          </a:xfrm>
          <a:prstGeom prst="rect">
            <a:avLst/>
          </a:prstGeom>
          <a:noFill/>
        </p:spPr>
        <p:txBody>
          <a:bodyPr wrap="square" rtlCol="0">
            <a:spAutoFit/>
          </a:bodyPr>
          <a:lstStyle/>
          <a:p>
            <a:pPr marL="0" marR="0" lvl="0" indent="0" algn="just" defTabSz="914400" eaLnBrk="1" fontAlgn="auto" latinLnBrk="0" hangingPunct="1">
              <a:lnSpc>
                <a:spcPts val="1875"/>
              </a:lnSpc>
              <a:spcBef>
                <a:spcPts val="0"/>
              </a:spcBef>
              <a:spcAft>
                <a:spcPts val="600"/>
              </a:spcAft>
              <a:buClrTx/>
              <a:buSzTx/>
              <a:buFontTx/>
              <a:buNone/>
              <a:defRPr/>
            </a:pPr>
            <a:r>
              <a:rPr kumimoji="0" lang="en-US" sz="1600" b="1"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2.2 </a:t>
            </a:r>
            <a:r>
              <a:rPr kumimoji="0" lang="en-US" sz="1600" b="1"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Kiến</a:t>
            </a:r>
            <a:r>
              <a:rPr kumimoji="0" lang="en-US" sz="1600" b="1"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1"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trúc</a:t>
            </a:r>
            <a:r>
              <a:rPr kumimoji="0" lang="en-US" sz="1600" b="1"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2 </a:t>
            </a:r>
            <a:r>
              <a:rPr kumimoji="0" lang="en-US" sz="1600" b="1"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tầng</a:t>
            </a:r>
            <a:r>
              <a:rPr kumimoji="0" lang="en-US" sz="1600" b="1"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a:t>
            </a:r>
            <a:endParaRPr kumimoji="0" lang="en-US" sz="1600" b="0" i="0" u="none" strike="noStrike" kern="0" cap="none" spc="0" normalizeH="0" baseline="0" noProof="0" dirty="0">
              <a:ln>
                <a:noFill/>
              </a:ln>
              <a:solidFill>
                <a:sysClr val="windowText" lastClr="000000"/>
              </a:solidFill>
              <a:effectLst/>
              <a:uLnTx/>
              <a:uFillTx/>
              <a:ea typeface="Calibri" panose="020F0502020204030204" pitchFamily="34" charset="0"/>
              <a:cs typeface="Times New Roman" panose="02020603050405020304" pitchFamily="18" charset="0"/>
            </a:endParaRPr>
          </a:p>
          <a:p>
            <a:pPr marL="0" marR="0" lvl="0" indent="0" algn="just" defTabSz="914400" eaLnBrk="1" fontAlgn="auto" latinLnBrk="0" hangingPunct="1">
              <a:lnSpc>
                <a:spcPct val="107000"/>
              </a:lnSpc>
              <a:spcBef>
                <a:spcPts val="0"/>
              </a:spcBef>
              <a:spcAft>
                <a:spcPts val="800"/>
              </a:spcAft>
              <a:buClrTx/>
              <a:buSzTx/>
              <a:buFontTx/>
              <a:buNone/>
              <a:defRPr/>
            </a:pP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Nó</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giống</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như</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kiến</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trúc</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Client-Server,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nơi</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giao</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tiếp</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diễn</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ra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giữa</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máy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khách</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và</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máy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chủ</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a:t>
            </a:r>
            <a:endParaRPr kumimoji="0" lang="en-US" sz="1600" b="0" i="0" u="none" strike="noStrike" kern="0" cap="none" spc="0" normalizeH="0" baseline="0" noProof="0" dirty="0">
              <a:ln>
                <a:noFill/>
              </a:ln>
              <a:solidFill>
                <a:sysClr val="windowText" lastClr="000000"/>
              </a:solidFill>
              <a:effectLst/>
              <a:uLnTx/>
              <a:uFillTx/>
              <a:ea typeface="Calibri" panose="020F0502020204030204" pitchFamily="34" charset="0"/>
              <a:cs typeface="Times New Roman" panose="02020603050405020304" pitchFamily="18" charset="0"/>
            </a:endParaRPr>
          </a:p>
          <a:p>
            <a:pPr marL="0" marR="0" lvl="0" indent="0" algn="just" defTabSz="914400" eaLnBrk="1" fontAlgn="auto" latinLnBrk="0" hangingPunct="1">
              <a:lnSpc>
                <a:spcPct val="107000"/>
              </a:lnSpc>
              <a:spcBef>
                <a:spcPts val="0"/>
              </a:spcBef>
              <a:spcAft>
                <a:spcPts val="800"/>
              </a:spcAft>
              <a:buClrTx/>
              <a:buSzTx/>
              <a:buFontTx/>
              <a:buNone/>
              <a:defRPr/>
            </a:pP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Trong</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kiểu</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kiến</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trúc</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phần</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mềm</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này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tầng</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trình</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bày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hoặc</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tầng</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giao</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diện</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người</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dùng</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chạy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ở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phía</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máy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khách</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trong</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khi</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lớp</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dữ</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liệu</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được</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thực</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thi</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và</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lưu</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trữ</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ở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phía</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máy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chủ</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a:t>
            </a:r>
            <a:endParaRPr kumimoji="0" lang="en-US" sz="1600" b="0" i="0" u="none" strike="noStrike" kern="0" cap="none" spc="0" normalizeH="0" baseline="0" noProof="0" dirty="0">
              <a:ln>
                <a:noFill/>
              </a:ln>
              <a:solidFill>
                <a:sysClr val="windowText" lastClr="000000"/>
              </a:solidFill>
              <a:effectLst/>
              <a:uLnTx/>
              <a:uFillTx/>
              <a:ea typeface="Calibri" panose="020F0502020204030204" pitchFamily="34" charset="0"/>
              <a:cs typeface="Times New Roman" panose="02020603050405020304" pitchFamily="18" charset="0"/>
            </a:endParaRPr>
          </a:p>
          <a:p>
            <a:pPr marL="0" marR="0" lvl="0" indent="0" algn="just" defTabSz="914400" eaLnBrk="1" fontAlgn="auto" latinLnBrk="0" hangingPunct="1">
              <a:lnSpc>
                <a:spcPct val="107000"/>
              </a:lnSpc>
              <a:spcBef>
                <a:spcPts val="0"/>
              </a:spcBef>
              <a:spcAft>
                <a:spcPts val="800"/>
              </a:spcAft>
              <a:buClrTx/>
              <a:buSzTx/>
              <a:buFontTx/>
              <a:buNone/>
              <a:defRPr/>
            </a:pP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Không</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có</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tầng</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logic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nghiệp</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vụ</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hoặc</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tầng</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liên</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kết</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ngay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lập</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tức</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giữa</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máy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khách</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và</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máy</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 </a:t>
            </a:r>
            <a:r>
              <a:rPr kumimoji="0" lang="en-US" sz="1600" b="0" i="0" u="none" strike="noStrike" kern="0" cap="none" spc="0" normalizeH="0" baseline="0" noProof="0" dirty="0" err="1">
                <a:ln>
                  <a:noFill/>
                </a:ln>
                <a:solidFill>
                  <a:srgbClr val="222222"/>
                </a:solidFill>
                <a:effectLst/>
                <a:uLnTx/>
                <a:uFillTx/>
                <a:ea typeface="Times New Roman" panose="02020603050405020304" pitchFamily="18" charset="0"/>
                <a:cs typeface="Times New Roman" panose="02020603050405020304" pitchFamily="18" charset="0"/>
              </a:rPr>
              <a:t>chủ</a:t>
            </a:r>
            <a:r>
              <a:rPr kumimoji="0" lang="en-US" sz="1600" b="0" i="0" u="none" strike="noStrike" kern="0" cap="none" spc="0" normalizeH="0" baseline="0" noProof="0" dirty="0">
                <a:ln>
                  <a:noFill/>
                </a:ln>
                <a:solidFill>
                  <a:srgbClr val="222222"/>
                </a:solidFill>
                <a:effectLst/>
                <a:uLnTx/>
                <a:uFillTx/>
                <a:ea typeface="Times New Roman" panose="02020603050405020304" pitchFamily="18" charset="0"/>
                <a:cs typeface="Times New Roman" panose="02020603050405020304" pitchFamily="18" charset="0"/>
              </a:rPr>
              <a:t>.</a:t>
            </a:r>
            <a:endParaRPr kumimoji="0" lang="en-US" sz="1600" b="0" i="0" u="none" strike="noStrike" kern="0" cap="none" spc="0" normalizeH="0" baseline="0" noProof="0" dirty="0">
              <a:ln>
                <a:noFill/>
              </a:ln>
              <a:solidFill>
                <a:sysClr val="windowText" lastClr="000000"/>
              </a:solidFill>
              <a:effectLst/>
              <a:uLnTx/>
              <a:uFillTx/>
              <a:ea typeface="Calibri" panose="020F0502020204030204" pitchFamily="34" charset="0"/>
              <a:cs typeface="Times New Roman" panose="02020603050405020304" pitchFamily="18" charset="0"/>
            </a:endParaRPr>
          </a:p>
          <a:p>
            <a:pPr marL="0" marR="0" lvl="0" indent="0" defTabSz="914400" eaLnBrk="1" fontAlgn="auto" latinLnBrk="0" hangingPunct="1">
              <a:lnSpc>
                <a:spcPct val="100000"/>
              </a:lnSpc>
              <a:spcBef>
                <a:spcPts val="0"/>
              </a:spcBef>
              <a:spcAft>
                <a:spcPts val="0"/>
              </a:spcAft>
              <a:buClrTx/>
              <a:buSzTx/>
              <a:buFontTx/>
              <a:buNone/>
              <a:defRPr/>
            </a:pPr>
            <a:endParaRPr kumimoji="0" lang="en-US" sz="1600" b="0" i="0" u="none" strike="noStrike" kern="0" cap="none" spc="0" normalizeH="0" baseline="0" noProof="0" dirty="0">
              <a:ln>
                <a:noFill/>
              </a:ln>
              <a:solidFill>
                <a:sysClr val="windowText" lastClr="000000"/>
              </a:solidFill>
              <a:effectLst/>
              <a:uLnTx/>
              <a:uFillTx/>
            </a:endParaRPr>
          </a:p>
        </p:txBody>
      </p:sp>
    </p:spTree>
  </p:cSld>
  <p:clrMapOvr>
    <a:masterClrMapping/>
  </p:clrMapOvr>
  <p:transition>
    <p:fade thruBlk="1"/>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2" name="TextBox 1"/>
          <p:cNvSpPr txBox="1"/>
          <p:nvPr/>
        </p:nvSpPr>
        <p:spPr>
          <a:xfrm>
            <a:off x="596264" y="1700755"/>
            <a:ext cx="5350773" cy="861774"/>
          </a:xfrm>
          <a:prstGeom prst="rect">
            <a:avLst/>
          </a:prstGeom>
          <a:noFill/>
        </p:spPr>
        <p:txBody>
          <a:bodyPr wrap="square" rtlCol="0">
            <a:spAutoFit/>
          </a:bodyPr>
          <a:lstStyle/>
          <a:p>
            <a:r>
              <a:rPr lang="en-US" sz="5000" b="1" smtClean="0">
                <a:ln/>
                <a:solidFill>
                  <a:schemeClr val="tx1"/>
                </a:solidFill>
                <a:latin typeface="Times New Roman" panose="02020603050405020304" pitchFamily="18" charset="0"/>
                <a:cs typeface="Times New Roman" panose="02020603050405020304" pitchFamily="18" charset="0"/>
              </a:rPr>
              <a:t>II.Kiến </a:t>
            </a:r>
            <a:r>
              <a:rPr lang="en-US" sz="5000" b="1" err="1">
                <a:ln/>
                <a:solidFill>
                  <a:schemeClr val="tx1"/>
                </a:solidFill>
                <a:latin typeface="Times New Roman" panose="02020603050405020304" pitchFamily="18" charset="0"/>
                <a:cs typeface="Times New Roman" panose="02020603050405020304" pitchFamily="18" charset="0"/>
              </a:rPr>
              <a:t>trúc</a:t>
            </a:r>
            <a:r>
              <a:rPr lang="en-US" sz="5000" b="1">
                <a:ln/>
                <a:solidFill>
                  <a:schemeClr val="tx1"/>
                </a:solidFill>
                <a:latin typeface="Times New Roman" panose="02020603050405020304" pitchFamily="18" charset="0"/>
                <a:cs typeface="Times New Roman" panose="02020603050405020304" pitchFamily="18" charset="0"/>
              </a:rPr>
              <a:t> 3</a:t>
            </a:r>
            <a:r>
              <a:rPr lang="en-US" sz="5000" b="1" smtClean="0">
                <a:ln/>
                <a:solidFill>
                  <a:schemeClr val="tx1"/>
                </a:solidFill>
                <a:latin typeface="Times New Roman" panose="02020603050405020304" pitchFamily="18" charset="0"/>
                <a:cs typeface="Times New Roman" panose="02020603050405020304" pitchFamily="18" charset="0"/>
              </a:rPr>
              <a:t> </a:t>
            </a:r>
            <a:r>
              <a:rPr lang="en-US" sz="5000" b="1" dirty="0" err="1">
                <a:ln/>
                <a:solidFill>
                  <a:schemeClr val="tx1"/>
                </a:solidFill>
                <a:latin typeface="Times New Roman" panose="02020603050405020304" pitchFamily="18" charset="0"/>
                <a:cs typeface="Times New Roman" panose="02020603050405020304" pitchFamily="18" charset="0"/>
              </a:rPr>
              <a:t>tầng</a:t>
            </a:r>
            <a:r>
              <a:rPr lang="en-US" sz="5000" b="1" dirty="0">
                <a:ln/>
                <a:solidFill>
                  <a:schemeClr val="tx1"/>
                </a:solidFill>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81586887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duotone>
              <a:schemeClr val="accent2">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0"/>
                    </a14:imgEffect>
                  </a14:imgLayer>
                </a14:imgProps>
              </a:ext>
            </a:extLst>
          </a:blip>
          <a:stretch>
            <a:fillRect/>
          </a:stretch>
        </a:blipFill>
        <a:effectLst/>
      </p:bgPr>
    </p:bg>
    <p:spTree>
      <p:nvGrpSpPr>
        <p:cNvPr id="1" name="Shape 100"/>
        <p:cNvGrpSpPr/>
        <p:nvPr/>
      </p:nvGrpSpPr>
      <p:grpSpPr>
        <a:xfrm>
          <a:off x="0" y="0"/>
          <a:ext cx="0" cy="0"/>
          <a:chOff x="0" y="0"/>
          <a:chExt cx="0" cy="0"/>
        </a:xfrm>
      </p:grpSpPr>
      <p:sp>
        <p:nvSpPr>
          <p:cNvPr id="103" name="Google Shape;103;p19"/>
          <p:cNvSpPr/>
          <p:nvPr/>
        </p:nvSpPr>
        <p:spPr>
          <a:xfrm>
            <a:off x="5923813" y="1556654"/>
            <a:ext cx="1343513" cy="1361401"/>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 name="Google Shape;104;p19"/>
          <p:cNvSpPr/>
          <p:nvPr/>
        </p:nvSpPr>
        <p:spPr>
          <a:xfrm rot="1472949">
            <a:off x="3200092" y="3481267"/>
            <a:ext cx="785493" cy="765157"/>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 name="Google Shape;105;p19"/>
          <p:cNvSpPr/>
          <p:nvPr/>
        </p:nvSpPr>
        <p:spPr>
          <a:xfrm>
            <a:off x="5923813" y="3529673"/>
            <a:ext cx="343890" cy="334173"/>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 name="Google Shape;106;p19"/>
          <p:cNvSpPr/>
          <p:nvPr/>
        </p:nvSpPr>
        <p:spPr>
          <a:xfrm rot="2487341">
            <a:off x="3816305" y="2204333"/>
            <a:ext cx="244676" cy="23776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3" name="Google Shape;94;p18"/>
          <p:cNvSpPr txBox="1"/>
          <p:nvPr/>
        </p:nvSpPr>
        <p:spPr>
          <a:xfrm>
            <a:off x="190043" y="150563"/>
            <a:ext cx="7728578" cy="8574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GB" sz="3500" b="1" dirty="0">
                <a:solidFill>
                  <a:schemeClr val="bg1">
                    <a:lumMod val="10000"/>
                  </a:schemeClr>
                </a:solidFill>
                <a:latin typeface="+mj-lt"/>
              </a:rPr>
              <a:t>Kiến Trúc 3 tầng</a:t>
            </a:r>
            <a:endParaRPr lang="en-US" sz="3500" b="1" dirty="0">
              <a:latin typeface="Times New Roman" panose="02020603050405020304" pitchFamily="18" charset="0"/>
              <a:cs typeface="Times New Roman" panose="02020603050405020304" pitchFamily="18" charset="0"/>
            </a:endParaRPr>
          </a:p>
        </p:txBody>
      </p:sp>
      <p:sp>
        <p:nvSpPr>
          <p:cNvPr id="14" name="Google Shape;96;p18"/>
          <p:cNvSpPr txBox="1"/>
          <p:nvPr/>
        </p:nvSpPr>
        <p:spPr>
          <a:xfrm>
            <a:off x="8480584" y="4673651"/>
            <a:ext cx="548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Font typeface="Arial" panose="020B0604020202020204"/>
              <a:buNone/>
              <a:defRPr sz="1800" b="0" i="0" u="none" strike="noStrike" cap="none">
                <a:solidFill>
                  <a:schemeClr val="lt1"/>
                </a:solidFill>
                <a:latin typeface="Lato Light" panose="020F0502020204030203"/>
                <a:ea typeface="Lato Light" panose="020F0502020204030203"/>
                <a:cs typeface="Lato Light" panose="020F0502020204030203"/>
                <a:sym typeface="Lato Light" panose="020F0502020204030203"/>
              </a:defRPr>
            </a:lvl1pPr>
            <a:lvl2pPr marR="0" lvl="1" algn="ctr" rtl="0">
              <a:lnSpc>
                <a:spcPct val="100000"/>
              </a:lnSpc>
              <a:spcBef>
                <a:spcPts val="0"/>
              </a:spcBef>
              <a:spcAft>
                <a:spcPts val="0"/>
              </a:spcAft>
              <a:buClr>
                <a:srgbClr val="000000"/>
              </a:buClr>
              <a:buFont typeface="Arial" panose="020B0604020202020204"/>
              <a:buNone/>
              <a:defRPr sz="1800" b="0" i="0" u="none" strike="noStrike" cap="none">
                <a:solidFill>
                  <a:schemeClr val="lt1"/>
                </a:solidFill>
                <a:latin typeface="Lato Light" panose="020F0502020204030203"/>
                <a:ea typeface="Lato Light" panose="020F0502020204030203"/>
                <a:cs typeface="Lato Light" panose="020F0502020204030203"/>
                <a:sym typeface="Lato Light" panose="020F0502020204030203"/>
              </a:defRPr>
            </a:lvl2pPr>
            <a:lvl3pPr marR="0" lvl="2" algn="ctr" rtl="0">
              <a:lnSpc>
                <a:spcPct val="100000"/>
              </a:lnSpc>
              <a:spcBef>
                <a:spcPts val="0"/>
              </a:spcBef>
              <a:spcAft>
                <a:spcPts val="0"/>
              </a:spcAft>
              <a:buClr>
                <a:srgbClr val="000000"/>
              </a:buClr>
              <a:buFont typeface="Arial" panose="020B0604020202020204"/>
              <a:buNone/>
              <a:defRPr sz="1800" b="0" i="0" u="none" strike="noStrike" cap="none">
                <a:solidFill>
                  <a:schemeClr val="lt1"/>
                </a:solidFill>
                <a:latin typeface="Lato Light" panose="020F0502020204030203"/>
                <a:ea typeface="Lato Light" panose="020F0502020204030203"/>
                <a:cs typeface="Lato Light" panose="020F0502020204030203"/>
                <a:sym typeface="Lato Light" panose="020F0502020204030203"/>
              </a:defRPr>
            </a:lvl3pPr>
            <a:lvl4pPr marR="0" lvl="3" algn="ctr" rtl="0">
              <a:lnSpc>
                <a:spcPct val="100000"/>
              </a:lnSpc>
              <a:spcBef>
                <a:spcPts val="0"/>
              </a:spcBef>
              <a:spcAft>
                <a:spcPts val="0"/>
              </a:spcAft>
              <a:buClr>
                <a:srgbClr val="000000"/>
              </a:buClr>
              <a:buFont typeface="Arial" panose="020B0604020202020204"/>
              <a:buNone/>
              <a:defRPr sz="1800" b="0" i="0" u="none" strike="noStrike" cap="none">
                <a:solidFill>
                  <a:schemeClr val="lt1"/>
                </a:solidFill>
                <a:latin typeface="Lato Light" panose="020F0502020204030203"/>
                <a:ea typeface="Lato Light" panose="020F0502020204030203"/>
                <a:cs typeface="Lato Light" panose="020F0502020204030203"/>
                <a:sym typeface="Lato Light" panose="020F0502020204030203"/>
              </a:defRPr>
            </a:lvl4pPr>
            <a:lvl5pPr marR="0" lvl="4" algn="ctr" rtl="0">
              <a:lnSpc>
                <a:spcPct val="100000"/>
              </a:lnSpc>
              <a:spcBef>
                <a:spcPts val="0"/>
              </a:spcBef>
              <a:spcAft>
                <a:spcPts val="0"/>
              </a:spcAft>
              <a:buClr>
                <a:srgbClr val="000000"/>
              </a:buClr>
              <a:buFont typeface="Arial" panose="020B0604020202020204"/>
              <a:buNone/>
              <a:defRPr sz="1800" b="0" i="0" u="none" strike="noStrike" cap="none">
                <a:solidFill>
                  <a:schemeClr val="lt1"/>
                </a:solidFill>
                <a:latin typeface="Lato Light" panose="020F0502020204030203"/>
                <a:ea typeface="Lato Light" panose="020F0502020204030203"/>
                <a:cs typeface="Lato Light" panose="020F0502020204030203"/>
                <a:sym typeface="Lato Light" panose="020F0502020204030203"/>
              </a:defRPr>
            </a:lvl5pPr>
            <a:lvl6pPr marR="0" lvl="5" algn="ctr" rtl="0">
              <a:lnSpc>
                <a:spcPct val="100000"/>
              </a:lnSpc>
              <a:spcBef>
                <a:spcPts val="0"/>
              </a:spcBef>
              <a:spcAft>
                <a:spcPts val="0"/>
              </a:spcAft>
              <a:buClr>
                <a:srgbClr val="000000"/>
              </a:buClr>
              <a:buFont typeface="Arial" panose="020B0604020202020204"/>
              <a:buNone/>
              <a:defRPr sz="1800" b="0" i="0" u="none" strike="noStrike" cap="none">
                <a:solidFill>
                  <a:schemeClr val="lt1"/>
                </a:solidFill>
                <a:latin typeface="Lato Light" panose="020F0502020204030203"/>
                <a:ea typeface="Lato Light" panose="020F0502020204030203"/>
                <a:cs typeface="Lato Light" panose="020F0502020204030203"/>
                <a:sym typeface="Lato Light" panose="020F0502020204030203"/>
              </a:defRPr>
            </a:lvl6pPr>
            <a:lvl7pPr marR="0" lvl="6" algn="ctr" rtl="0">
              <a:lnSpc>
                <a:spcPct val="100000"/>
              </a:lnSpc>
              <a:spcBef>
                <a:spcPts val="0"/>
              </a:spcBef>
              <a:spcAft>
                <a:spcPts val="0"/>
              </a:spcAft>
              <a:buClr>
                <a:srgbClr val="000000"/>
              </a:buClr>
              <a:buFont typeface="Arial" panose="020B0604020202020204"/>
              <a:buNone/>
              <a:defRPr sz="1800" b="0" i="0" u="none" strike="noStrike" cap="none">
                <a:solidFill>
                  <a:schemeClr val="lt1"/>
                </a:solidFill>
                <a:latin typeface="Lato Light" panose="020F0502020204030203"/>
                <a:ea typeface="Lato Light" panose="020F0502020204030203"/>
                <a:cs typeface="Lato Light" panose="020F0502020204030203"/>
                <a:sym typeface="Lato Light" panose="020F0502020204030203"/>
              </a:defRPr>
            </a:lvl7pPr>
            <a:lvl8pPr marR="0" lvl="7" algn="ctr" rtl="0">
              <a:lnSpc>
                <a:spcPct val="100000"/>
              </a:lnSpc>
              <a:spcBef>
                <a:spcPts val="0"/>
              </a:spcBef>
              <a:spcAft>
                <a:spcPts val="0"/>
              </a:spcAft>
              <a:buClr>
                <a:srgbClr val="000000"/>
              </a:buClr>
              <a:buFont typeface="Arial" panose="020B0604020202020204"/>
              <a:buNone/>
              <a:defRPr sz="1800" b="0" i="0" u="none" strike="noStrike" cap="none">
                <a:solidFill>
                  <a:schemeClr val="lt1"/>
                </a:solidFill>
                <a:latin typeface="Lato Light" panose="020F0502020204030203"/>
                <a:ea typeface="Lato Light" panose="020F0502020204030203"/>
                <a:cs typeface="Lato Light" panose="020F0502020204030203"/>
                <a:sym typeface="Lato Light" panose="020F0502020204030203"/>
              </a:defRPr>
            </a:lvl8pPr>
            <a:lvl9pPr marR="0" lvl="8" algn="ctr" rtl="0">
              <a:lnSpc>
                <a:spcPct val="100000"/>
              </a:lnSpc>
              <a:spcBef>
                <a:spcPts val="0"/>
              </a:spcBef>
              <a:spcAft>
                <a:spcPts val="0"/>
              </a:spcAft>
              <a:buClr>
                <a:srgbClr val="000000"/>
              </a:buClr>
              <a:buFont typeface="Arial" panose="020B0604020202020204"/>
              <a:buNone/>
              <a:defRPr sz="1800" b="0" i="0" u="none" strike="noStrike" cap="none">
                <a:solidFill>
                  <a:schemeClr val="lt1"/>
                </a:solidFill>
                <a:latin typeface="Lato Light" panose="020F0502020204030203"/>
                <a:ea typeface="Lato Light" panose="020F0502020204030203"/>
                <a:cs typeface="Lato Light" panose="020F0502020204030203"/>
                <a:sym typeface="Lato Light" panose="020F0502020204030203"/>
              </a:defRPr>
            </a:lvl9pPr>
          </a:lstStyle>
          <a:p>
            <a:pPr algn="r"/>
            <a:fld id="{00000000-1234-1234-1234-123412341234}" type="slidenum">
              <a:rPr lang="en-GB" smtClean="0"/>
              <a:t>12</a:t>
            </a:fld>
            <a:endParaRPr lang="en-GB"/>
          </a:p>
        </p:txBody>
      </p:sp>
      <p:sp>
        <p:nvSpPr>
          <p:cNvPr id="15" name="TextBox 14"/>
          <p:cNvSpPr txBox="1"/>
          <p:nvPr/>
        </p:nvSpPr>
        <p:spPr>
          <a:xfrm>
            <a:off x="248451" y="1293754"/>
            <a:ext cx="7611762" cy="1477328"/>
          </a:xfrm>
          <a:prstGeom prst="rect">
            <a:avLst/>
          </a:prstGeom>
          <a:noFill/>
        </p:spPr>
        <p:txBody>
          <a:bodyPr wrap="square">
            <a:spAutoFit/>
          </a:bodyPr>
          <a:lstStyle/>
          <a:p>
            <a:pPr algn="just"/>
            <a:r>
              <a:rPr lang="vi-VN" sz="1800" dirty="0"/>
              <a:t>Trong kiến trúc </a:t>
            </a:r>
            <a:r>
              <a:rPr lang="en-US" sz="1800" dirty="0" err="1"/>
              <a:t>đa</a:t>
            </a:r>
            <a:r>
              <a:rPr lang="en-US" sz="1800" dirty="0"/>
              <a:t> </a:t>
            </a:r>
            <a:r>
              <a:rPr lang="en-US" sz="1800" dirty="0" err="1"/>
              <a:t>tầng</a:t>
            </a:r>
            <a:r>
              <a:rPr lang="vi-VN" sz="1800" dirty="0"/>
              <a:t>, kiến trúc ba tầng là phổ biến nhất. Trách nhiệm của mỗi lớp và tầng khác nhau tùy theo ứng dụng và doanh nghiệp, nhưng một ứng dụng ba tầng điển hình có: tầng trình bày,</a:t>
            </a:r>
            <a:r>
              <a:rPr lang="en-US" sz="1800" dirty="0" err="1"/>
              <a:t>tầng</a:t>
            </a:r>
            <a:r>
              <a:rPr lang="vi-VN" sz="1800" dirty="0"/>
              <a:t> ứng dụng hoặc tầng giữa và tầng dữ liệu. Đây là kiểu N-tier phổ biến nhất và đối với phần còn lại của </a:t>
            </a:r>
            <a:r>
              <a:rPr lang="vi-VN" sz="1800"/>
              <a:t>mô-đun </a:t>
            </a:r>
            <a:r>
              <a:rPr lang="vi-VN" sz="1800" smtClean="0"/>
              <a:t>này</a:t>
            </a:r>
            <a:r>
              <a:rPr lang="en-US" sz="1800" smtClean="0"/>
              <a:t>.</a:t>
            </a:r>
            <a:endParaRPr lang="en-US" sz="1800" dirty="0"/>
          </a:p>
        </p:txBody>
      </p:sp>
    </p:spTree>
  </p:cSld>
  <p:clrMapOvr>
    <a:masterClrMapping/>
  </p:clrMapOvr>
  <p:transition>
    <p:fade thruBlk="1"/>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7834" y="11768"/>
            <a:ext cx="8402961" cy="707886"/>
          </a:xfrm>
          <a:prstGeom prst="rect">
            <a:avLst/>
          </a:prstGeom>
          <a:noFill/>
        </p:spPr>
        <p:txBody>
          <a:bodyPr wrap="square" rtlCol="0">
            <a:spAutoFit/>
          </a:bodyPr>
          <a:lstStyle/>
          <a:p>
            <a:r>
              <a:rPr lang="en-US" sz="4000" b="1" dirty="0" err="1">
                <a:latin typeface="Times New Roman" panose="02020603050405020304" pitchFamily="18" charset="0"/>
                <a:cs typeface="Times New Roman" panose="02020603050405020304" pitchFamily="18" charset="0"/>
              </a:rPr>
              <a:t>Cách</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thức</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hoạt</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động</a:t>
            </a:r>
            <a:endParaRPr lang="en-US" sz="4000" b="1"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2"/>
          <a:stretch>
            <a:fillRect/>
          </a:stretch>
        </p:blipFill>
        <p:spPr>
          <a:xfrm>
            <a:off x="2810804" y="1504484"/>
            <a:ext cx="1933575" cy="3340703"/>
          </a:xfrm>
          <a:prstGeom prst="rect">
            <a:avLst/>
          </a:prstGeom>
        </p:spPr>
      </p:pic>
      <p:sp>
        <p:nvSpPr>
          <p:cNvPr id="9" name="TextBox 8"/>
          <p:cNvSpPr txBox="1"/>
          <p:nvPr/>
        </p:nvSpPr>
        <p:spPr>
          <a:xfrm>
            <a:off x="233757" y="719654"/>
            <a:ext cx="5933288" cy="830997"/>
          </a:xfrm>
          <a:prstGeom prst="rect">
            <a:avLst/>
          </a:prstGeom>
          <a:noFill/>
        </p:spPr>
        <p:txBody>
          <a:bodyPr wrap="square">
            <a:spAutoFit/>
          </a:bodyPr>
          <a:lstStyle/>
          <a:p>
            <a:r>
              <a:rPr lang="en-US" sz="1600" b="0" i="0" smtClean="0">
                <a:solidFill>
                  <a:srgbClr val="333333"/>
                </a:solidFill>
                <a:effectLst/>
                <a:latin typeface="+mn-lt"/>
              </a:rPr>
              <a:t>- </a:t>
            </a:r>
            <a:r>
              <a:rPr lang="vi-VN" sz="1600" b="0" i="0" smtClean="0">
                <a:solidFill>
                  <a:srgbClr val="333333"/>
                </a:solidFill>
                <a:effectLst/>
                <a:latin typeface="+mn-lt"/>
              </a:rPr>
              <a:t>Mô </a:t>
            </a:r>
            <a:r>
              <a:rPr lang="vi-VN" sz="1600" b="0" i="0" dirty="0">
                <a:solidFill>
                  <a:srgbClr val="333333"/>
                </a:solidFill>
                <a:effectLst/>
                <a:latin typeface="+mn-lt"/>
              </a:rPr>
              <a:t>hình 3 Tier quá trình đi theo chiều dọc, bắt đầu từ Presentation, sang BL, rồi tới Data, và từ Data, chạy ngược lại BL rồi quay ra lại Presentation.</a:t>
            </a:r>
            <a:endParaRPr lang="en-US" sz="1600" dirty="0">
              <a:latin typeface="+mn-lt"/>
            </a:endParaRPr>
          </a:p>
        </p:txBody>
      </p:sp>
    </p:spTree>
  </p:cSld>
  <p:clrMapOvr>
    <a:masterClrMapping/>
  </p:clrMapOvr>
  <p:transition>
    <p:fade thruBlk="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14</a:t>
            </a:fld>
            <a:endParaRPr lang="en-GB"/>
          </a:p>
        </p:txBody>
      </p:sp>
      <p:sp>
        <p:nvSpPr>
          <p:cNvPr id="5" name="TextBox 4"/>
          <p:cNvSpPr txBox="1"/>
          <p:nvPr/>
        </p:nvSpPr>
        <p:spPr>
          <a:xfrm>
            <a:off x="209130" y="158102"/>
            <a:ext cx="8402961" cy="707886"/>
          </a:xfrm>
          <a:prstGeom prst="rect">
            <a:avLst/>
          </a:prstGeom>
          <a:noFill/>
        </p:spPr>
        <p:txBody>
          <a:bodyPr wrap="square" rtlCol="0">
            <a:spAutoFit/>
          </a:bodyPr>
          <a:lstStyle/>
          <a:p>
            <a:r>
              <a:rPr lang="en-US" sz="4000" b="1" dirty="0" err="1">
                <a:latin typeface="Times New Roman" panose="02020603050405020304" pitchFamily="18" charset="0"/>
                <a:cs typeface="Times New Roman" panose="02020603050405020304" pitchFamily="18" charset="0"/>
              </a:rPr>
              <a:t>Tầng</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trình</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bày</a:t>
            </a:r>
            <a:r>
              <a:rPr lang="en-US" sz="4000" b="1" dirty="0">
                <a:latin typeface="Times New Roman" panose="02020603050405020304" pitchFamily="18" charset="0"/>
                <a:cs typeface="Times New Roman" panose="02020603050405020304" pitchFamily="18" charset="0"/>
              </a:rPr>
              <a:t> (Presentation tier)</a:t>
            </a:r>
          </a:p>
        </p:txBody>
      </p:sp>
      <p:sp>
        <p:nvSpPr>
          <p:cNvPr id="8" name="TextBox 7"/>
          <p:cNvSpPr txBox="1"/>
          <p:nvPr/>
        </p:nvSpPr>
        <p:spPr>
          <a:xfrm>
            <a:off x="273755" y="1109199"/>
            <a:ext cx="5803912" cy="3046988"/>
          </a:xfrm>
          <a:prstGeom prst="rect">
            <a:avLst/>
          </a:prstGeom>
          <a:noFill/>
        </p:spPr>
        <p:txBody>
          <a:bodyPr wrap="square">
            <a:spAutoFit/>
          </a:bodyPr>
          <a:lstStyle/>
          <a:p>
            <a:r>
              <a:rPr lang="en-US" sz="1600" smtClean="0"/>
              <a:t>- </a:t>
            </a:r>
            <a:r>
              <a:rPr lang="vi-VN" sz="1600" smtClean="0"/>
              <a:t>Tầng </a:t>
            </a:r>
            <a:r>
              <a:rPr lang="vi-VN" sz="1600" dirty="0"/>
              <a:t>trình bày thường tạo điều kiện cho các yêu cầu của người dùng. Đây có thể là những người dùng truy cập một trang web hoặc truy cập công khai vào ứng dụng của bạn thông qua một API được tiếp xúc. Trọng tâm ở </a:t>
            </a:r>
            <a:r>
              <a:rPr lang="en-US" sz="1600" dirty="0" err="1"/>
              <a:t>tầng</a:t>
            </a:r>
            <a:r>
              <a:rPr lang="vi-VN" sz="1600" dirty="0"/>
              <a:t> này là trải nghiệm người dùng, cung cấp những thứ như giao diện trực quan và đảm bảo giao tiếp an toàn giữa người dùng cuối và ứng dụng của </a:t>
            </a:r>
            <a:r>
              <a:rPr lang="vi-VN" sz="1600"/>
              <a:t>bạn</a:t>
            </a:r>
            <a:r>
              <a:rPr lang="vi-VN" sz="1600" smtClean="0"/>
              <a:t>.</a:t>
            </a:r>
            <a:endParaRPr lang="en-US" sz="1600"/>
          </a:p>
          <a:p>
            <a:endParaRPr lang="vi-VN" sz="1600" dirty="0"/>
          </a:p>
          <a:p>
            <a:r>
              <a:rPr lang="en-US" sz="1600" smtClean="0"/>
              <a:t>- </a:t>
            </a:r>
            <a:r>
              <a:rPr lang="vi-VN" sz="1600" smtClean="0"/>
              <a:t>Ở </a:t>
            </a:r>
            <a:r>
              <a:rPr lang="en-US" sz="1600" dirty="0" err="1"/>
              <a:t>tầng</a:t>
            </a:r>
            <a:r>
              <a:rPr lang="vi-VN" sz="1600" dirty="0"/>
              <a:t> này, </a:t>
            </a:r>
            <a:r>
              <a:rPr lang="en-US" sz="1600" dirty="0" err="1"/>
              <a:t>chúng</a:t>
            </a:r>
            <a:r>
              <a:rPr lang="en-US" sz="1600" dirty="0"/>
              <a:t> ta</a:t>
            </a:r>
            <a:r>
              <a:rPr lang="vi-VN" sz="1600" dirty="0"/>
              <a:t> không quan tâm đến bản thân dữ liệu, ngoài cách nó được hiển thị cho người dùng. Thông thường, không có quá trình xử lý dữ liệu hoặc truy cập dữ liệu nào đang diễn ra ở </a:t>
            </a:r>
            <a:r>
              <a:rPr lang="en-US" sz="1600" dirty="0" err="1"/>
              <a:t>tầng</a:t>
            </a:r>
            <a:r>
              <a:rPr lang="vi-VN" sz="1600" dirty="0"/>
              <a:t> này.</a:t>
            </a:r>
            <a:endParaRPr lang="en-US" sz="1600" dirty="0"/>
          </a:p>
        </p:txBody>
      </p:sp>
    </p:spTree>
  </p:cSld>
  <p:clrMapOvr>
    <a:masterClrMapping/>
  </p:clrMapOvr>
  <p:transition>
    <p:fade thruBlk="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duotone>
              <a:prstClr val="black"/>
              <a:schemeClr val="tx2">
                <a:tint val="45000"/>
                <a:satMod val="400000"/>
              </a:schemeClr>
            </a:duotone>
            <a:extLst>
              <a:ext uri="{BEBA8EAE-BF5A-486C-A8C5-ECC9F3942E4B}">
                <a14:imgProps xmlns:a14="http://schemas.microsoft.com/office/drawing/2010/main">
                  <a14:imgLayer r:embed="rId4">
                    <a14:imgEffect>
                      <a14:colorTemperature colorTemp="8807"/>
                    </a14:imgEffect>
                    <a14:imgEffect>
                      <a14:saturation sat="300000"/>
                    </a14:imgEffect>
                  </a14:imgLayer>
                </a14:imgProps>
              </a:ext>
            </a:extLst>
          </a:blip>
          <a:stretch>
            <a:fillRect/>
          </a:stretch>
        </a:blipFill>
        <a:effectLst/>
      </p:bgPr>
    </p:bg>
    <p:spTree>
      <p:nvGrpSpPr>
        <p:cNvPr id="1" name="Shape 111"/>
        <p:cNvGrpSpPr/>
        <p:nvPr/>
      </p:nvGrpSpPr>
      <p:grpSpPr>
        <a:xfrm>
          <a:off x="0" y="0"/>
          <a:ext cx="0" cy="0"/>
          <a:chOff x="0" y="0"/>
          <a:chExt cx="0" cy="0"/>
        </a:xfrm>
      </p:grpSpPr>
      <p:sp>
        <p:nvSpPr>
          <p:cNvPr id="6" name="TextBox 5"/>
          <p:cNvSpPr txBox="1"/>
          <p:nvPr/>
        </p:nvSpPr>
        <p:spPr>
          <a:xfrm>
            <a:off x="206436" y="76249"/>
            <a:ext cx="8402961" cy="707886"/>
          </a:xfrm>
          <a:prstGeom prst="rect">
            <a:avLst/>
          </a:prstGeom>
          <a:noFill/>
        </p:spPr>
        <p:txBody>
          <a:bodyPr wrap="square" rtlCol="0">
            <a:spAutoFit/>
          </a:bodyPr>
          <a:lstStyle/>
          <a:p>
            <a:r>
              <a:rPr lang="en-US" sz="4000" b="1" dirty="0" err="1">
                <a:latin typeface="Times New Roman" panose="02020603050405020304" pitchFamily="18" charset="0"/>
                <a:cs typeface="Times New Roman" panose="02020603050405020304" pitchFamily="18" charset="0"/>
              </a:rPr>
              <a:t>Tầng</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ứng</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dụng</a:t>
            </a:r>
            <a:r>
              <a:rPr lang="en-US" sz="4000" b="1" dirty="0">
                <a:latin typeface="Times New Roman" panose="02020603050405020304" pitchFamily="18" charset="0"/>
                <a:cs typeface="Times New Roman" panose="02020603050405020304" pitchFamily="18" charset="0"/>
              </a:rPr>
              <a:t> (Application tier)</a:t>
            </a:r>
          </a:p>
        </p:txBody>
      </p:sp>
      <p:sp>
        <p:nvSpPr>
          <p:cNvPr id="8" name="TextBox 7"/>
          <p:cNvSpPr txBox="1"/>
          <p:nvPr/>
        </p:nvSpPr>
        <p:spPr>
          <a:xfrm>
            <a:off x="304102" y="1072032"/>
            <a:ext cx="7409859" cy="3231654"/>
          </a:xfrm>
          <a:prstGeom prst="rect">
            <a:avLst/>
          </a:prstGeom>
          <a:noFill/>
        </p:spPr>
        <p:txBody>
          <a:bodyPr wrap="square">
            <a:spAutoFit/>
          </a:bodyPr>
          <a:lstStyle/>
          <a:p>
            <a:r>
              <a:rPr lang="en-US" sz="1600" smtClean="0"/>
              <a:t>- </a:t>
            </a:r>
            <a:r>
              <a:rPr lang="vi-VN" sz="1600" smtClean="0"/>
              <a:t>Tầng </a:t>
            </a:r>
            <a:r>
              <a:rPr lang="vi-VN" sz="1600" dirty="0"/>
              <a:t>ứng dụng (cũng thường được gọi là tầng giữa) thường tập trung vào việc xử lý logic nghiệp vụ của ứng dụng. Điều này có thể là xử lý đơn đặt hàng của khách hàng, theo dõi lô hàng hoặc cập nhật hàng tồn kho dựa trên nguyên vật liệu nhận được. Tầng này cũng chịu trách nhiệm về các hoạt động tạo, đọc, cập nhật, xóa đối với tầng dữ liệu. Đây cũng là một vị trí tốt để thực hiện các cuộc gọi đến các dịch vụ phụ thuộc, chẳng hạn như các API bên ngoài.</a:t>
            </a:r>
          </a:p>
          <a:p>
            <a:endParaRPr lang="vi-VN" sz="1600" dirty="0"/>
          </a:p>
          <a:p>
            <a:r>
              <a:rPr lang="en-US" sz="1600" smtClean="0"/>
              <a:t>- Tầng</a:t>
            </a:r>
            <a:r>
              <a:rPr lang="vi-VN" sz="1600" smtClean="0"/>
              <a:t> </a:t>
            </a:r>
            <a:r>
              <a:rPr lang="vi-VN" sz="1600" dirty="0"/>
              <a:t>này không quan tâm đến cách thông tin được trình bày lại cho người dùng, cũng như không quan tâm đến cách dữ liệu được lưu trữ và truy xuất. Trọng tâm là logic nghiệp vụ cần thiết để đáp ứng yêu cầu mà ứng dụng đã nhận được</a:t>
            </a:r>
            <a:endParaRPr lang="en-US" sz="1600" dirty="0"/>
          </a:p>
          <a:p>
            <a:endParaRPr lang="en-US" dirty="0"/>
          </a:p>
          <a:p>
            <a:endParaRPr lang="en-US" dirty="0"/>
          </a:p>
        </p:txBody>
      </p:sp>
    </p:spTree>
  </p:cSld>
  <p:clrMapOvr>
    <a:masterClrMapping/>
  </p:clrMapOvr>
  <p:transition>
    <p:fade thruBlk="1"/>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5" name="TextBox 4"/>
          <p:cNvSpPr txBox="1"/>
          <p:nvPr/>
        </p:nvSpPr>
        <p:spPr>
          <a:xfrm>
            <a:off x="206436" y="76249"/>
            <a:ext cx="8402961" cy="707886"/>
          </a:xfrm>
          <a:prstGeom prst="rect">
            <a:avLst/>
          </a:prstGeom>
          <a:noFill/>
        </p:spPr>
        <p:txBody>
          <a:bodyPr wrap="square" rtlCol="0">
            <a:spAutoFit/>
          </a:bodyPr>
          <a:lstStyle/>
          <a:p>
            <a:r>
              <a:rPr lang="en-US" sz="4000" b="1" dirty="0" err="1">
                <a:latin typeface="Times New Roman" panose="02020603050405020304" pitchFamily="18" charset="0"/>
                <a:cs typeface="Times New Roman" panose="02020603050405020304" pitchFamily="18" charset="0"/>
              </a:rPr>
              <a:t>Tầng</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dữ</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liệu</a:t>
            </a:r>
            <a:r>
              <a:rPr lang="en-US" sz="4000" b="1" dirty="0">
                <a:latin typeface="Times New Roman" panose="02020603050405020304" pitchFamily="18" charset="0"/>
                <a:cs typeface="Times New Roman" panose="02020603050405020304" pitchFamily="18" charset="0"/>
              </a:rPr>
              <a:t> (Data tier)</a:t>
            </a:r>
          </a:p>
        </p:txBody>
      </p:sp>
      <p:sp>
        <p:nvSpPr>
          <p:cNvPr id="8" name="TextBox 7"/>
          <p:cNvSpPr txBox="1"/>
          <p:nvPr/>
        </p:nvSpPr>
        <p:spPr>
          <a:xfrm>
            <a:off x="327268" y="1086283"/>
            <a:ext cx="5956654" cy="2800767"/>
          </a:xfrm>
          <a:prstGeom prst="rect">
            <a:avLst/>
          </a:prstGeom>
          <a:noFill/>
        </p:spPr>
        <p:txBody>
          <a:bodyPr wrap="square">
            <a:spAutoFit/>
          </a:bodyPr>
          <a:lstStyle/>
          <a:p>
            <a:r>
              <a:rPr lang="en-US" sz="1600" smtClean="0"/>
              <a:t>- </a:t>
            </a:r>
            <a:r>
              <a:rPr lang="vi-VN" sz="1600" smtClean="0"/>
              <a:t>Ở </a:t>
            </a:r>
            <a:r>
              <a:rPr lang="vi-VN" sz="1600" dirty="0"/>
              <a:t>tầng này, trọng tâm là lưu trữ dữ liệu. chịu trách nhiệm lưu trữ dữ liệu trong bảng, tệp hoặc phương tiện khác. Tầng này cung cấp một giao diện (chẳng hạn như T-SQL) để truy cập dữ liệu. Trong kiến trúc ba tầng, lớp dữ liệu cung cấp quyền truy cập dữ liệu vào tầng ứng dụng.</a:t>
            </a:r>
          </a:p>
          <a:p>
            <a:endParaRPr lang="vi-VN" sz="1600" dirty="0"/>
          </a:p>
          <a:p>
            <a:r>
              <a:rPr lang="en-US" sz="1600" smtClean="0"/>
              <a:t>- </a:t>
            </a:r>
            <a:r>
              <a:rPr lang="vi-VN" sz="1600" smtClean="0"/>
              <a:t>Tầng </a:t>
            </a:r>
            <a:r>
              <a:rPr lang="vi-VN" sz="1600" dirty="0"/>
              <a:t>này không tập trung vào cách dữ liệu được trình bày cho người dùng, cũng không tập trung vào bất kỳ logic nào xung quanh dữ liệu. Việc sử dụng các thủ tục được lưu trữ có thể nằm ở tầng này, nhưng hầu hết logic xung quanh bản thân dữ liệu nên được xử lý ở cấp </a:t>
            </a:r>
            <a:r>
              <a:rPr lang="vi-VN" sz="1600"/>
              <a:t>cao </a:t>
            </a:r>
            <a:r>
              <a:rPr lang="vi-VN" sz="1600" smtClean="0"/>
              <a:t>hơn</a:t>
            </a:r>
            <a:r>
              <a:rPr lang="en-US" sz="1600" smtClean="0"/>
              <a:t>.</a:t>
            </a:r>
            <a:endParaRPr lang="en-US" sz="1600" dirty="0"/>
          </a:p>
        </p:txBody>
      </p:sp>
    </p:spTree>
  </p:cSld>
  <p:clrMapOvr>
    <a:masterClrMapping/>
  </p:clrMapOvr>
  <p:transition>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17</a:t>
            </a:fld>
            <a:endParaRPr lang="en-GB"/>
          </a:p>
        </p:txBody>
      </p:sp>
      <p:sp>
        <p:nvSpPr>
          <p:cNvPr id="3" name="Rectangle 2"/>
          <p:cNvSpPr/>
          <p:nvPr/>
        </p:nvSpPr>
        <p:spPr>
          <a:xfrm>
            <a:off x="128998" y="0"/>
            <a:ext cx="7515199" cy="1169551"/>
          </a:xfrm>
          <a:prstGeom prst="rect">
            <a:avLst/>
          </a:prstGeom>
        </p:spPr>
        <p:txBody>
          <a:bodyPr wrap="none">
            <a:spAutoFit/>
          </a:bodyPr>
          <a:lstStyle/>
          <a:p>
            <a:r>
              <a:rPr lang="en-US" sz="4000" b="1" smtClean="0">
                <a:solidFill>
                  <a:schemeClr val="bg1">
                    <a:lumMod val="10000"/>
                  </a:schemeClr>
                </a:solidFill>
              </a:rPr>
              <a:t> </a:t>
            </a:r>
            <a:r>
              <a:rPr lang="en-US" sz="3000" b="1">
                <a:solidFill>
                  <a:schemeClr val="bg1">
                    <a:lumMod val="10000"/>
                  </a:schemeClr>
                </a:solidFill>
              </a:rPr>
              <a:t>Những công nghệ nào hỗ trợ </a:t>
            </a:r>
            <a:r>
              <a:rPr lang="en-US" sz="3000" b="1" smtClean="0">
                <a:solidFill>
                  <a:schemeClr val="bg1">
                    <a:lumMod val="10000"/>
                  </a:schemeClr>
                </a:solidFill>
              </a:rPr>
              <a:t>xây dựng</a:t>
            </a:r>
          </a:p>
          <a:p>
            <a:r>
              <a:rPr lang="en-US" sz="3000" b="1" smtClean="0">
                <a:solidFill>
                  <a:schemeClr val="bg1">
                    <a:lumMod val="10000"/>
                  </a:schemeClr>
                </a:solidFill>
              </a:rPr>
              <a:t> </a:t>
            </a:r>
            <a:r>
              <a:rPr lang="en-US" sz="3000" b="1">
                <a:solidFill>
                  <a:schemeClr val="bg1">
                    <a:lumMod val="10000"/>
                  </a:schemeClr>
                </a:solidFill>
              </a:rPr>
              <a:t>các ứng dụng </a:t>
            </a:r>
            <a:r>
              <a:rPr lang="en-US" sz="3000" b="1" smtClean="0">
                <a:solidFill>
                  <a:schemeClr val="bg1">
                    <a:lumMod val="10000"/>
                  </a:schemeClr>
                </a:solidFill>
              </a:rPr>
              <a:t>3-tiers:</a:t>
            </a:r>
            <a:endParaRPr lang="en-US" sz="1000" b="1" dirty="0">
              <a:solidFill>
                <a:schemeClr val="bg1">
                  <a:lumMod val="10000"/>
                </a:schemeClr>
              </a:solidFill>
            </a:endParaRPr>
          </a:p>
        </p:txBody>
      </p:sp>
      <p:sp>
        <p:nvSpPr>
          <p:cNvPr id="4" name="Rectangle 3"/>
          <p:cNvSpPr/>
          <p:nvPr/>
        </p:nvSpPr>
        <p:spPr>
          <a:xfrm>
            <a:off x="278445" y="1436897"/>
            <a:ext cx="5929849" cy="2554545"/>
          </a:xfrm>
          <a:prstGeom prst="rect">
            <a:avLst/>
          </a:prstGeom>
        </p:spPr>
        <p:txBody>
          <a:bodyPr wrap="square">
            <a:spAutoFit/>
          </a:bodyPr>
          <a:lstStyle/>
          <a:p>
            <a:pPr algn="just"/>
            <a:r>
              <a:rPr lang="en-US" sz="1600" smtClean="0">
                <a:solidFill>
                  <a:schemeClr val="bg1">
                    <a:lumMod val="10000"/>
                  </a:schemeClr>
                </a:solidFill>
                <a:latin typeface="Arial" panose="020B0604020202020204" pitchFamily="34" charset="0"/>
              </a:rPr>
              <a:t>- </a:t>
            </a:r>
            <a:r>
              <a:rPr lang="vi-VN" sz="1600" smtClean="0">
                <a:solidFill>
                  <a:schemeClr val="bg1">
                    <a:lumMod val="10000"/>
                  </a:schemeClr>
                </a:solidFill>
                <a:latin typeface="Arial" panose="020B0604020202020204" pitchFamily="34" charset="0"/>
              </a:rPr>
              <a:t>Tùy </a:t>
            </a:r>
            <a:r>
              <a:rPr lang="vi-VN" sz="1600">
                <a:solidFill>
                  <a:schemeClr val="bg1">
                    <a:lumMod val="10000"/>
                  </a:schemeClr>
                </a:solidFill>
                <a:latin typeface="Arial" panose="020B0604020202020204" pitchFamily="34" charset="0"/>
              </a:rPr>
              <a:t>thuộc vào nền tảng, bạn có thể chọn một trong các công nghệ như EJB (J2EE), COM+ (Windows), hay cũng có thể dùng các máy chủ web như nền tảng xây dựng lớp giữa (dùng webservice). Tuy nhiên, EJB và COM+ là hai tùy chọn tốt nhất vì nó có nhiều công nghệ hỗ trợ như Object Pooling, Authentication và Authority, Resource management, Remote Object Access, Transaction</a:t>
            </a:r>
            <a:r>
              <a:rPr lang="vi-VN" sz="1600" smtClean="0">
                <a:solidFill>
                  <a:schemeClr val="bg1">
                    <a:lumMod val="10000"/>
                  </a:schemeClr>
                </a:solidFill>
                <a:latin typeface="Arial" panose="020B0604020202020204" pitchFamily="34" charset="0"/>
              </a:rPr>
              <a:t>…</a:t>
            </a:r>
            <a:endParaRPr lang="en-US" sz="1600" smtClean="0">
              <a:solidFill>
                <a:schemeClr val="bg1">
                  <a:lumMod val="10000"/>
                </a:schemeClr>
              </a:solidFill>
              <a:latin typeface="Arial" panose="020B0604020202020204" pitchFamily="34" charset="0"/>
            </a:endParaRPr>
          </a:p>
          <a:p>
            <a:pPr algn="just"/>
            <a:endParaRPr lang="vi-VN" sz="1600">
              <a:solidFill>
                <a:schemeClr val="bg1">
                  <a:lumMod val="10000"/>
                </a:schemeClr>
              </a:solidFill>
              <a:latin typeface="Arial" panose="020B0604020202020204" pitchFamily="34" charset="0"/>
            </a:endParaRPr>
          </a:p>
          <a:p>
            <a:pPr algn="just"/>
            <a:r>
              <a:rPr lang="en-US" sz="1600" smtClean="0">
                <a:solidFill>
                  <a:schemeClr val="bg1">
                    <a:lumMod val="10000"/>
                  </a:schemeClr>
                </a:solidFill>
                <a:latin typeface="Arial" panose="020B0604020202020204" pitchFamily="34" charset="0"/>
              </a:rPr>
              <a:t>- </a:t>
            </a:r>
            <a:r>
              <a:rPr lang="vi-VN" sz="1600" smtClean="0">
                <a:solidFill>
                  <a:schemeClr val="bg1">
                    <a:lumMod val="10000"/>
                  </a:schemeClr>
                </a:solidFill>
                <a:latin typeface="Arial" panose="020B0604020202020204" pitchFamily="34" charset="0"/>
              </a:rPr>
              <a:t>Các </a:t>
            </a:r>
            <a:r>
              <a:rPr lang="vi-VN" sz="1600">
                <a:solidFill>
                  <a:schemeClr val="bg1">
                    <a:lumMod val="10000"/>
                  </a:schemeClr>
                </a:solidFill>
                <a:latin typeface="Arial" panose="020B0604020202020204" pitchFamily="34" charset="0"/>
              </a:rPr>
              <a:t>công nghệ truyền thông điệp như JMS hay MSMQ cũng hỗ trợ nhiều trong việc tạo các lời gọi không đồng bộ.</a:t>
            </a:r>
            <a:endParaRPr lang="vi-VN" sz="1600" dirty="0">
              <a:solidFill>
                <a:schemeClr val="bg1">
                  <a:lumMod val="10000"/>
                </a:schemeClr>
              </a:solidFill>
              <a:latin typeface="Arial" panose="020B0604020202020204" pitchFamily="34" charset="0"/>
            </a:endParaRPr>
          </a:p>
        </p:txBody>
      </p:sp>
    </p:spTree>
  </p:cSld>
  <p:clrMapOvr>
    <a:masterClrMapping/>
  </p:clrMapOvr>
  <p:transition>
    <p:fade thruBlk="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3" name="TextBox 2"/>
          <p:cNvSpPr txBox="1"/>
          <p:nvPr/>
        </p:nvSpPr>
        <p:spPr>
          <a:xfrm>
            <a:off x="561741" y="1618252"/>
            <a:ext cx="4312767" cy="1631216"/>
          </a:xfrm>
          <a:prstGeom prst="rect">
            <a:avLst/>
          </a:prstGeom>
          <a:noFill/>
        </p:spPr>
        <p:txBody>
          <a:bodyPr wrap="square" rtlCol="0">
            <a:spAutoFit/>
          </a:bodyPr>
          <a:lstStyle/>
          <a:p>
            <a:r>
              <a:rPr lang="en-US" sz="5000" b="1" smtClean="0">
                <a:ln/>
                <a:solidFill>
                  <a:schemeClr val="tx1"/>
                </a:solidFill>
                <a:latin typeface="Times New Roman" panose="02020603050405020304" pitchFamily="18" charset="0"/>
                <a:cs typeface="Times New Roman" panose="02020603050405020304" pitchFamily="18" charset="0"/>
              </a:rPr>
              <a:t>III.Ưu điểm và nhược điểm</a:t>
            </a:r>
            <a:endParaRPr lang="en-US" sz="5000" b="1" dirty="0">
              <a:ln/>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transition>
    <p:fade thruBlk="1"/>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8" name="Title 2"/>
          <p:cNvSpPr>
            <a:spLocks noGrp="1"/>
          </p:cNvSpPr>
          <p:nvPr>
            <p:ph type="title"/>
          </p:nvPr>
        </p:nvSpPr>
        <p:spPr>
          <a:xfrm>
            <a:off x="258641" y="576771"/>
            <a:ext cx="5633395" cy="572700"/>
          </a:xfrm>
        </p:spPr>
        <p:txBody>
          <a:bodyPr/>
          <a:lstStyle/>
          <a:p>
            <a:pPr algn="l"/>
            <a:r>
              <a:rPr lang="en-US" sz="3200" b="1" smtClean="0">
                <a:solidFill>
                  <a:schemeClr val="bg1">
                    <a:lumMod val="10000"/>
                  </a:schemeClr>
                </a:solidFill>
                <a:latin typeface="+mj-lt"/>
              </a:rPr>
              <a:t>Ưu </a:t>
            </a:r>
            <a:r>
              <a:rPr lang="en-US" sz="3200" b="1" dirty="0" err="1">
                <a:solidFill>
                  <a:schemeClr val="bg1">
                    <a:lumMod val="10000"/>
                  </a:schemeClr>
                </a:solidFill>
                <a:latin typeface="+mj-lt"/>
              </a:rPr>
              <a:t>điểm</a:t>
            </a:r>
            <a:r>
              <a:rPr lang="en-US" sz="3200" b="1" dirty="0">
                <a:solidFill>
                  <a:schemeClr val="bg1">
                    <a:lumMod val="10000"/>
                  </a:schemeClr>
                </a:solidFill>
                <a:latin typeface="+mj-lt"/>
              </a:rPr>
              <a:t> </a:t>
            </a:r>
            <a:r>
              <a:rPr lang="en-US" sz="3200" b="1" dirty="0" err="1">
                <a:solidFill>
                  <a:schemeClr val="bg1">
                    <a:lumMod val="10000"/>
                  </a:schemeClr>
                </a:solidFill>
                <a:latin typeface="+mj-lt"/>
              </a:rPr>
              <a:t>và</a:t>
            </a:r>
            <a:r>
              <a:rPr lang="en-US" sz="3200" b="1" dirty="0">
                <a:solidFill>
                  <a:schemeClr val="bg1">
                    <a:lumMod val="10000"/>
                  </a:schemeClr>
                </a:solidFill>
                <a:latin typeface="+mj-lt"/>
              </a:rPr>
              <a:t> </a:t>
            </a:r>
            <a:r>
              <a:rPr lang="en-US" sz="3200" b="1" dirty="0" err="1">
                <a:solidFill>
                  <a:schemeClr val="bg1">
                    <a:lumMod val="10000"/>
                  </a:schemeClr>
                </a:solidFill>
                <a:latin typeface="+mj-lt"/>
              </a:rPr>
              <a:t>nhược</a:t>
            </a:r>
            <a:r>
              <a:rPr lang="en-US" sz="3200" b="1" dirty="0">
                <a:solidFill>
                  <a:schemeClr val="bg1">
                    <a:lumMod val="10000"/>
                  </a:schemeClr>
                </a:solidFill>
                <a:latin typeface="+mj-lt"/>
              </a:rPr>
              <a:t> </a:t>
            </a:r>
            <a:r>
              <a:rPr lang="en-US" sz="3200" b="1" dirty="0" err="1">
                <a:solidFill>
                  <a:schemeClr val="bg1">
                    <a:lumMod val="10000"/>
                  </a:schemeClr>
                </a:solidFill>
                <a:latin typeface="+mj-lt"/>
              </a:rPr>
              <a:t>điểm</a:t>
            </a:r>
            <a:r>
              <a:rPr lang="en-US" sz="3200" b="1" dirty="0">
                <a:solidFill>
                  <a:schemeClr val="bg1">
                    <a:lumMod val="10000"/>
                  </a:schemeClr>
                </a:solidFill>
                <a:latin typeface="+mj-lt"/>
              </a:rPr>
              <a:t> </a:t>
            </a:r>
            <a:r>
              <a:rPr lang="en-US" sz="3200" b="1" dirty="0" err="1">
                <a:solidFill>
                  <a:schemeClr val="bg1">
                    <a:lumMod val="10000"/>
                  </a:schemeClr>
                </a:solidFill>
                <a:latin typeface="+mj-lt"/>
              </a:rPr>
              <a:t>của</a:t>
            </a:r>
            <a:r>
              <a:rPr lang="en-US" sz="3200" b="1" dirty="0">
                <a:solidFill>
                  <a:schemeClr val="bg1">
                    <a:lumMod val="10000"/>
                  </a:schemeClr>
                </a:solidFill>
                <a:latin typeface="+mj-lt"/>
              </a:rPr>
              <a:t> </a:t>
            </a:r>
            <a:r>
              <a:rPr lang="en-US" sz="3200" b="1" dirty="0" err="1">
                <a:solidFill>
                  <a:schemeClr val="bg1">
                    <a:lumMod val="10000"/>
                  </a:schemeClr>
                </a:solidFill>
                <a:latin typeface="+mj-lt"/>
              </a:rPr>
              <a:t>kiến</a:t>
            </a:r>
            <a:r>
              <a:rPr lang="en-US" sz="3200" b="1" dirty="0">
                <a:solidFill>
                  <a:schemeClr val="bg1">
                    <a:lumMod val="10000"/>
                  </a:schemeClr>
                </a:solidFill>
                <a:latin typeface="+mj-lt"/>
              </a:rPr>
              <a:t> </a:t>
            </a:r>
            <a:r>
              <a:rPr lang="en-US" sz="3200" b="1" dirty="0" err="1">
                <a:solidFill>
                  <a:schemeClr val="bg1">
                    <a:lumMod val="10000"/>
                  </a:schemeClr>
                </a:solidFill>
                <a:latin typeface="+mj-lt"/>
              </a:rPr>
              <a:t>trúc</a:t>
            </a:r>
            <a:r>
              <a:rPr lang="en-US" sz="3200" b="1" dirty="0">
                <a:solidFill>
                  <a:schemeClr val="bg1">
                    <a:lumMod val="10000"/>
                  </a:schemeClr>
                </a:solidFill>
                <a:latin typeface="+mj-lt"/>
              </a:rPr>
              <a:t> </a:t>
            </a:r>
            <a:r>
              <a:rPr lang="en-US" sz="3200" b="1" dirty="0" err="1">
                <a:solidFill>
                  <a:schemeClr val="bg1">
                    <a:lumMod val="10000"/>
                  </a:schemeClr>
                </a:solidFill>
                <a:latin typeface="+mj-lt"/>
              </a:rPr>
              <a:t>đa</a:t>
            </a:r>
            <a:r>
              <a:rPr lang="en-US" sz="3200" b="1" dirty="0">
                <a:solidFill>
                  <a:schemeClr val="bg1">
                    <a:lumMod val="10000"/>
                  </a:schemeClr>
                </a:solidFill>
                <a:latin typeface="+mj-lt"/>
              </a:rPr>
              <a:t> </a:t>
            </a:r>
            <a:r>
              <a:rPr lang="en-US" sz="3200" b="1" dirty="0" err="1">
                <a:solidFill>
                  <a:schemeClr val="bg1">
                    <a:lumMod val="10000"/>
                  </a:schemeClr>
                </a:solidFill>
                <a:latin typeface="+mj-lt"/>
              </a:rPr>
              <a:t>tầng</a:t>
            </a:r>
            <a:r>
              <a:rPr lang="en-US" sz="3200" b="1" dirty="0">
                <a:solidFill>
                  <a:schemeClr val="bg1">
                    <a:lumMod val="10000"/>
                  </a:schemeClr>
                </a:solidFill>
                <a:latin typeface="+mj-lt"/>
              </a:rPr>
              <a:t>:</a:t>
            </a:r>
          </a:p>
        </p:txBody>
      </p:sp>
      <p:graphicFrame>
        <p:nvGraphicFramePr>
          <p:cNvPr id="9" name="Table 8"/>
          <p:cNvGraphicFramePr>
            <a:graphicFrameLocks noGrp="1"/>
          </p:cNvGraphicFramePr>
          <p:nvPr>
            <p:extLst>
              <p:ext uri="{D42A27DB-BD31-4B8C-83A1-F6EECF244321}">
                <p14:modId xmlns:p14="http://schemas.microsoft.com/office/powerpoint/2010/main" val="2012876106"/>
              </p:ext>
            </p:extLst>
          </p:nvPr>
        </p:nvGraphicFramePr>
        <p:xfrm>
          <a:off x="531545" y="1149471"/>
          <a:ext cx="6036946" cy="2730815"/>
        </p:xfrm>
        <a:graphic>
          <a:graphicData uri="http://schemas.openxmlformats.org/drawingml/2006/table">
            <a:tbl>
              <a:tblPr firstRow="1" firstCol="1" bandRow="1"/>
              <a:tblGrid>
                <a:gridCol w="3018473">
                  <a:extLst>
                    <a:ext uri="{9D8B030D-6E8A-4147-A177-3AD203B41FA5}">
                      <a16:colId xmlns:a16="http://schemas.microsoft.com/office/drawing/2014/main" val="20000"/>
                    </a:ext>
                  </a:extLst>
                </a:gridCol>
                <a:gridCol w="3018473">
                  <a:extLst>
                    <a:ext uri="{9D8B030D-6E8A-4147-A177-3AD203B41FA5}">
                      <a16:colId xmlns:a16="http://schemas.microsoft.com/office/drawing/2014/main" val="20001"/>
                    </a:ext>
                  </a:extLst>
                </a:gridCol>
              </a:tblGrid>
              <a:tr h="231895">
                <a:tc>
                  <a:txBody>
                    <a:bodyPr/>
                    <a:lstStyle/>
                    <a:p>
                      <a:pPr marL="0" marR="0" algn="ctr">
                        <a:lnSpc>
                          <a:spcPct val="107000"/>
                        </a:lnSpc>
                        <a:spcBef>
                          <a:spcPts val="0"/>
                        </a:spcBef>
                        <a:spcAft>
                          <a:spcPts val="0"/>
                        </a:spcAft>
                      </a:pPr>
                      <a:r>
                        <a:rPr lang="en-US" sz="1600" dirty="0" err="1">
                          <a:effectLst/>
                          <a:latin typeface="+mj-lt"/>
                          <a:ea typeface="Calibri" panose="020F0502020204030204" pitchFamily="34" charset="0"/>
                          <a:cs typeface="Times New Roman" panose="02020603050405020304" pitchFamily="18" charset="0"/>
                        </a:rPr>
                        <a:t>Ưu</a:t>
                      </a:r>
                      <a:r>
                        <a:rPr lang="en-US" sz="1600" dirty="0">
                          <a:effectLst/>
                          <a:latin typeface="+mj-lt"/>
                          <a:ea typeface="Calibri" panose="020F0502020204030204" pitchFamily="34" charset="0"/>
                          <a:cs typeface="Times New Roman" panose="02020603050405020304" pitchFamily="18" charset="0"/>
                        </a:rPr>
                        <a:t> </a:t>
                      </a:r>
                      <a:r>
                        <a:rPr lang="en-US" sz="1600" dirty="0" err="1">
                          <a:effectLst/>
                          <a:latin typeface="+mj-lt"/>
                          <a:ea typeface="Calibri" panose="020F0502020204030204" pitchFamily="34" charset="0"/>
                          <a:cs typeface="Times New Roman" panose="02020603050405020304" pitchFamily="18" charset="0"/>
                        </a:rPr>
                        <a:t>điểm</a:t>
                      </a:r>
                      <a:endParaRPr lang="en-US" sz="1600" dirty="0">
                        <a:effectLst/>
                        <a:latin typeface="+mj-lt"/>
                        <a:ea typeface="Calibri" panose="020F0502020204030204" pitchFamily="34" charset="0"/>
                        <a:cs typeface="Times New Roman" panose="02020603050405020304" pitchFamily="18" charset="0"/>
                      </a:endParaRPr>
                    </a:p>
                  </a:txBody>
                  <a:tcPr marL="9525" marR="9525" marT="9525" marB="9525" anchor="ctr"/>
                </a:tc>
                <a:tc>
                  <a:txBody>
                    <a:bodyPr/>
                    <a:lstStyle/>
                    <a:p>
                      <a:pPr marL="0" marR="0" algn="ctr">
                        <a:lnSpc>
                          <a:spcPct val="107000"/>
                        </a:lnSpc>
                        <a:spcBef>
                          <a:spcPts val="0"/>
                        </a:spcBef>
                        <a:spcAft>
                          <a:spcPts val="0"/>
                        </a:spcAft>
                      </a:pPr>
                      <a:r>
                        <a:rPr lang="en-US" sz="1600">
                          <a:effectLst/>
                          <a:latin typeface="+mj-lt"/>
                        </a:rPr>
                        <a:t>Nhược điểm</a:t>
                      </a:r>
                      <a:endParaRPr lang="en-US" sz="1600">
                        <a:effectLst/>
                        <a:latin typeface="+mj-lt"/>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0"/>
                  </a:ext>
                </a:extLst>
              </a:tr>
              <a:tr h="37592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Khả</a:t>
                      </a:r>
                      <a:r>
                        <a:rPr lang="en-US" sz="1600" dirty="0">
                          <a:effectLst/>
                          <a:latin typeface="+mj-lt"/>
                        </a:rPr>
                        <a:t> </a:t>
                      </a:r>
                      <a:r>
                        <a:rPr lang="en-US" sz="1600" dirty="0" err="1">
                          <a:effectLst/>
                          <a:latin typeface="+mj-lt"/>
                        </a:rPr>
                        <a:t>năng</a:t>
                      </a:r>
                      <a:r>
                        <a:rPr lang="en-US" sz="1600" dirty="0">
                          <a:effectLst/>
                          <a:latin typeface="+mj-lt"/>
                        </a:rPr>
                        <a:t> </a:t>
                      </a:r>
                      <a:r>
                        <a:rPr lang="en-US" sz="1600" dirty="0" err="1">
                          <a:effectLst/>
                          <a:latin typeface="+mj-lt"/>
                        </a:rPr>
                        <a:t>mở</a:t>
                      </a:r>
                      <a:r>
                        <a:rPr lang="en-US" sz="1600" dirty="0">
                          <a:effectLst/>
                          <a:latin typeface="+mj-lt"/>
                        </a:rPr>
                        <a:t> </a:t>
                      </a:r>
                      <a:r>
                        <a:rPr lang="en-US" sz="1600" dirty="0" err="1">
                          <a:effectLst/>
                          <a:latin typeface="+mj-lt"/>
                        </a:rPr>
                        <a:t>rộng</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400" b="0" i="0" u="none" strike="noStrike" cap="none" dirty="0" err="1">
                          <a:solidFill>
                            <a:schemeClr val="tx1"/>
                          </a:solidFill>
                          <a:effectLst/>
                          <a:latin typeface="+mn-lt"/>
                          <a:ea typeface="+mn-ea"/>
                          <a:cs typeface="+mn-cs"/>
                          <a:sym typeface="Arial" panose="020B0604020202020204"/>
                        </a:rPr>
                        <a:t>Có</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thể</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khó</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quản</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lý</a:t>
                      </a:r>
                      <a:r>
                        <a:rPr lang="en-US" sz="1400" b="0" i="0" u="none" strike="noStrike" cap="none" dirty="0">
                          <a:solidFill>
                            <a:schemeClr val="tx1"/>
                          </a:solidFill>
                          <a:effectLst/>
                          <a:latin typeface="+mn-lt"/>
                          <a:ea typeface="+mn-ea"/>
                          <a:cs typeface="+mn-cs"/>
                          <a:sym typeface="Arial" panose="020B0604020202020204"/>
                        </a:rPr>
                        <a:t> an </a:t>
                      </a:r>
                      <a:r>
                        <a:rPr lang="en-US" sz="1400" b="0" i="0" u="none" strike="noStrike" cap="none" dirty="0" err="1">
                          <a:solidFill>
                            <a:schemeClr val="tx1"/>
                          </a:solidFill>
                          <a:effectLst/>
                          <a:latin typeface="+mn-lt"/>
                          <a:ea typeface="+mn-ea"/>
                          <a:cs typeface="+mn-cs"/>
                          <a:sym typeface="Arial" panose="020B0604020202020204"/>
                        </a:rPr>
                        <a:t>ninh</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mạng</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trong</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một</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hệ</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thống</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lớn</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10001"/>
                  </a:ext>
                </a:extLst>
              </a:tr>
              <a:tr h="36703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Toàn</a:t>
                      </a:r>
                      <a:r>
                        <a:rPr lang="en-US" sz="1600" dirty="0">
                          <a:effectLst/>
                          <a:latin typeface="+mj-lt"/>
                        </a:rPr>
                        <a:t> </a:t>
                      </a:r>
                      <a:r>
                        <a:rPr lang="en-US" sz="1600" dirty="0" err="1">
                          <a:effectLst/>
                          <a:latin typeface="+mj-lt"/>
                        </a:rPr>
                        <a:t>vẹn</a:t>
                      </a:r>
                      <a:r>
                        <a:rPr lang="en-US" sz="1600" dirty="0">
                          <a:effectLst/>
                          <a:latin typeface="+mj-lt"/>
                        </a:rPr>
                        <a:t> </a:t>
                      </a:r>
                      <a:r>
                        <a:rPr lang="en-US" sz="1600" dirty="0" err="1">
                          <a:effectLst/>
                          <a:latin typeface="+mj-lt"/>
                        </a:rPr>
                        <a:t>dữ</a:t>
                      </a:r>
                      <a:r>
                        <a:rPr lang="en-US" sz="1600" dirty="0">
                          <a:effectLst/>
                          <a:latin typeface="+mj-lt"/>
                        </a:rPr>
                        <a:t> </a:t>
                      </a:r>
                      <a:r>
                        <a:rPr lang="en-US" sz="1600" dirty="0" err="1">
                          <a:effectLst/>
                          <a:latin typeface="+mj-lt"/>
                        </a:rPr>
                        <a:t>liệu</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a:txBody>
                    <a:bodyPr/>
                    <a:lstStyle/>
                    <a:p>
                      <a:pPr marL="342900" marR="0" lvl="0" indent="-342900" algn="l" defTabSz="914400" rtl="0" eaLnBrk="1" fontAlgn="auto" latinLnBrk="0" hangingPunct="1">
                        <a:lnSpc>
                          <a:spcPct val="107000"/>
                        </a:lnSpc>
                        <a:spcBef>
                          <a:spcPts val="0"/>
                        </a:spcBef>
                        <a:spcAft>
                          <a:spcPts val="800"/>
                        </a:spcAft>
                        <a:buClr>
                          <a:srgbClr val="000000"/>
                        </a:buClr>
                        <a:buSzPts val="1000"/>
                        <a:buFont typeface="Symbol" panose="05050102010706020507" pitchFamily="18" charset="2"/>
                        <a:buChar char=""/>
                        <a:tabLst>
                          <a:tab pos="457200" algn="l"/>
                        </a:tabLst>
                        <a:defRPr/>
                      </a:pPr>
                      <a:r>
                        <a:rPr lang="en-US" sz="1400" b="0" i="0" u="none" strike="noStrike" cap="none" dirty="0" err="1">
                          <a:solidFill>
                            <a:schemeClr val="tx1"/>
                          </a:solidFill>
                          <a:effectLst/>
                          <a:latin typeface="+mn-lt"/>
                          <a:ea typeface="+mn-ea"/>
                          <a:cs typeface="+mn-cs"/>
                          <a:sym typeface="Arial" panose="020B0604020202020204"/>
                        </a:rPr>
                        <a:t>Thiết</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kế</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nguyên</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khối</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ngăn</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việc</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triển</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khai</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độc</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lập</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các</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tính</a:t>
                      </a:r>
                      <a:r>
                        <a:rPr lang="en-US" sz="1400" b="0" i="0" u="none" strike="noStrike" cap="none" dirty="0">
                          <a:solidFill>
                            <a:schemeClr val="tx1"/>
                          </a:solidFill>
                          <a:effectLst/>
                          <a:latin typeface="+mn-lt"/>
                          <a:ea typeface="+mn-ea"/>
                          <a:cs typeface="+mn-cs"/>
                          <a:sym typeface="Arial" panose="020B0604020202020204"/>
                        </a:rPr>
                        <a:t> </a:t>
                      </a:r>
                      <a:r>
                        <a:rPr lang="en-US" sz="1400" b="0" i="0" u="none" strike="noStrike" cap="none" dirty="0" err="1">
                          <a:solidFill>
                            <a:schemeClr val="tx1"/>
                          </a:solidFill>
                          <a:effectLst/>
                          <a:latin typeface="+mn-lt"/>
                          <a:ea typeface="+mn-ea"/>
                          <a:cs typeface="+mn-cs"/>
                          <a:sym typeface="Arial" panose="020B0604020202020204"/>
                        </a:rPr>
                        <a:t>năng</a:t>
                      </a:r>
                      <a:r>
                        <a:rPr lang="en-US" sz="1400" b="0" i="0" u="none" strike="noStrike" cap="none" dirty="0">
                          <a:solidFill>
                            <a:schemeClr val="tx1"/>
                          </a:solidFill>
                          <a:effectLst/>
                          <a:latin typeface="+mn-lt"/>
                          <a:ea typeface="+mn-ea"/>
                          <a:cs typeface="+mn-cs"/>
                          <a:sym typeface="Arial" panose="020B0604020202020204"/>
                        </a:rPr>
                        <a:t>.</a:t>
                      </a:r>
                    </a:p>
                  </a:txBody>
                  <a:tcPr marL="9525" marR="9525" marT="9525" marB="9525" anchor="ctr"/>
                </a:tc>
                <a:extLst>
                  <a:ext uri="{0D108BD9-81ED-4DB2-BD59-A6C34878D82A}">
                    <a16:rowId xmlns:a16="http://schemas.microsoft.com/office/drawing/2014/main" val="10002"/>
                  </a:ext>
                </a:extLst>
              </a:tr>
              <a:tr h="36703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Khả</a:t>
                      </a:r>
                      <a:r>
                        <a:rPr lang="en-US" sz="1600" dirty="0">
                          <a:effectLst/>
                          <a:latin typeface="+mj-lt"/>
                        </a:rPr>
                        <a:t> </a:t>
                      </a:r>
                      <a:r>
                        <a:rPr lang="en-US" sz="1600" dirty="0" err="1">
                          <a:effectLst/>
                          <a:latin typeface="+mj-lt"/>
                        </a:rPr>
                        <a:t>năng</a:t>
                      </a:r>
                      <a:r>
                        <a:rPr lang="en-US" sz="1600" dirty="0">
                          <a:effectLst/>
                          <a:latin typeface="+mj-lt"/>
                        </a:rPr>
                        <a:t> </a:t>
                      </a:r>
                      <a:r>
                        <a:rPr lang="en-US" sz="1600" dirty="0" err="1">
                          <a:effectLst/>
                          <a:latin typeface="+mj-lt"/>
                        </a:rPr>
                        <a:t>tái</a:t>
                      </a:r>
                      <a:r>
                        <a:rPr lang="en-US" sz="1600" dirty="0">
                          <a:effectLst/>
                          <a:latin typeface="+mj-lt"/>
                        </a:rPr>
                        <a:t> </a:t>
                      </a:r>
                      <a:r>
                        <a:rPr lang="en-US" sz="1600" dirty="0" err="1">
                          <a:effectLst/>
                          <a:latin typeface="+mj-lt"/>
                        </a:rPr>
                        <a:t>sử</a:t>
                      </a:r>
                      <a:r>
                        <a:rPr lang="en-US" sz="1600" dirty="0">
                          <a:effectLst/>
                          <a:latin typeface="+mj-lt"/>
                        </a:rPr>
                        <a:t> </a:t>
                      </a:r>
                      <a:r>
                        <a:rPr lang="en-US" sz="1600" dirty="0" err="1">
                          <a:effectLst/>
                          <a:latin typeface="+mj-lt"/>
                        </a:rPr>
                        <a:t>dụng</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rowSpan="4">
                  <a:txBody>
                    <a:bodyPr/>
                    <a:lstStyle/>
                    <a:p>
                      <a:pPr>
                        <a:lnSpc>
                          <a:spcPct val="107000"/>
                        </a:lnSpc>
                      </a:pPr>
                      <a:endParaRPr lang="en-US" sz="1600" dirty="0">
                        <a:effectLst/>
                        <a:latin typeface="+mj-lt"/>
                        <a:cs typeface="Times New Roman" panose="02020603050405020304" pitchFamily="18" charset="0"/>
                      </a:endParaRPr>
                    </a:p>
                  </a:txBody>
                  <a:tcPr marL="9525" marR="9525" marT="9525" marB="9525" anchor="ctr"/>
                </a:tc>
                <a:extLst>
                  <a:ext uri="{0D108BD9-81ED-4DB2-BD59-A6C34878D82A}">
                    <a16:rowId xmlns:a16="http://schemas.microsoft.com/office/drawing/2014/main" val="10003"/>
                  </a:ext>
                </a:extLst>
              </a:tr>
              <a:tr h="36703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Giảm</a:t>
                      </a:r>
                      <a:r>
                        <a:rPr lang="en-US" sz="1600" dirty="0">
                          <a:effectLst/>
                          <a:latin typeface="+mj-lt"/>
                        </a:rPr>
                        <a:t> </a:t>
                      </a:r>
                      <a:r>
                        <a:rPr lang="en-US" sz="1600" dirty="0" err="1">
                          <a:effectLst/>
                          <a:latin typeface="+mj-lt"/>
                        </a:rPr>
                        <a:t>phân</a:t>
                      </a:r>
                      <a:r>
                        <a:rPr lang="en-US" sz="1600" dirty="0">
                          <a:effectLst/>
                          <a:latin typeface="+mj-lt"/>
                        </a:rPr>
                        <a:t> </a:t>
                      </a:r>
                      <a:r>
                        <a:rPr lang="en-US" sz="1600" dirty="0" err="1">
                          <a:effectLst/>
                          <a:latin typeface="+mj-lt"/>
                        </a:rPr>
                        <a:t>phối</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vMerge="1">
                  <a:txBody>
                    <a:bodyPr/>
                    <a:lstStyle/>
                    <a:p>
                      <a:endParaRPr lang="en-US"/>
                    </a:p>
                  </a:txBody>
                  <a:tcPr marL="9525" marR="9525" marT="9525" marB="9525" anchor="ctr"/>
                </a:tc>
                <a:extLst>
                  <a:ext uri="{0D108BD9-81ED-4DB2-BD59-A6C34878D82A}">
                    <a16:rowId xmlns:a16="http://schemas.microsoft.com/office/drawing/2014/main" val="10004"/>
                  </a:ext>
                </a:extLst>
              </a:tr>
              <a:tr h="398523">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a:effectLst/>
                          <a:latin typeface="+mj-lt"/>
                        </a:rPr>
                        <a:t>Cải thiện bảo mật</a:t>
                      </a:r>
                      <a:endParaRPr lang="en-US" sz="160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vMerge="1">
                  <a:txBody>
                    <a:bodyPr/>
                    <a:lstStyle/>
                    <a:p>
                      <a:endParaRPr lang="en-US"/>
                    </a:p>
                  </a:txBody>
                  <a:tcPr marL="9525" marR="9525" marT="9525" marB="9525" anchor="ctr"/>
                </a:tc>
                <a:extLst>
                  <a:ext uri="{0D108BD9-81ED-4DB2-BD59-A6C34878D82A}">
                    <a16:rowId xmlns:a16="http://schemas.microsoft.com/office/drawing/2014/main" val="10005"/>
                  </a:ext>
                </a:extLst>
              </a:tr>
              <a:tr h="367030">
                <a:tc>
                  <a:txBody>
                    <a:bodyPr/>
                    <a:lstStyle/>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600" dirty="0" err="1">
                          <a:effectLst/>
                          <a:latin typeface="+mj-lt"/>
                        </a:rPr>
                        <a:t>Tính</a:t>
                      </a:r>
                      <a:r>
                        <a:rPr lang="en-US" sz="1600" dirty="0">
                          <a:effectLst/>
                          <a:latin typeface="+mj-lt"/>
                        </a:rPr>
                        <a:t> </a:t>
                      </a:r>
                      <a:r>
                        <a:rPr lang="en-US" sz="1600" dirty="0" err="1">
                          <a:effectLst/>
                          <a:latin typeface="+mj-lt"/>
                        </a:rPr>
                        <a:t>khả</a:t>
                      </a:r>
                      <a:r>
                        <a:rPr lang="en-US" sz="1600" dirty="0">
                          <a:effectLst/>
                          <a:latin typeface="+mj-lt"/>
                        </a:rPr>
                        <a:t> </a:t>
                      </a:r>
                      <a:r>
                        <a:rPr lang="en-US" sz="1600" dirty="0" err="1">
                          <a:effectLst/>
                          <a:latin typeface="+mj-lt"/>
                        </a:rPr>
                        <a:t>dụng</a:t>
                      </a:r>
                      <a:r>
                        <a:rPr lang="en-US" sz="1600" dirty="0">
                          <a:effectLst/>
                          <a:latin typeface="+mj-lt"/>
                        </a:rPr>
                        <a:t> </a:t>
                      </a:r>
                      <a:r>
                        <a:rPr lang="en-US" sz="1600" dirty="0" err="1">
                          <a:effectLst/>
                          <a:latin typeface="+mj-lt"/>
                        </a:rPr>
                        <a:t>được</a:t>
                      </a:r>
                      <a:r>
                        <a:rPr lang="en-US" sz="1600" dirty="0">
                          <a:effectLst/>
                          <a:latin typeface="+mj-lt"/>
                        </a:rPr>
                        <a:t> </a:t>
                      </a:r>
                      <a:r>
                        <a:rPr lang="en-US" sz="1600" dirty="0" err="1">
                          <a:effectLst/>
                          <a:latin typeface="+mj-lt"/>
                        </a:rPr>
                        <a:t>cải</a:t>
                      </a:r>
                      <a:r>
                        <a:rPr lang="en-US" sz="1600" dirty="0">
                          <a:effectLst/>
                          <a:latin typeface="+mj-lt"/>
                        </a:rPr>
                        <a:t> </a:t>
                      </a:r>
                      <a:r>
                        <a:rPr lang="en-US" sz="1600" dirty="0" err="1">
                          <a:effectLst/>
                          <a:latin typeface="+mj-lt"/>
                        </a:rPr>
                        <a:t>thiện</a:t>
                      </a:r>
                      <a:endParaRPr lang="en-US" sz="1600" dirty="0">
                        <a:solidFill>
                          <a:srgbClr val="222222"/>
                        </a:solidFill>
                        <a:effectLst/>
                        <a:latin typeface="+mj-lt"/>
                        <a:ea typeface="Calibri" panose="020F0502020204030204" pitchFamily="34" charset="0"/>
                        <a:cs typeface="Times New Roman" panose="02020603050405020304" pitchFamily="18" charset="0"/>
                      </a:endParaRPr>
                    </a:p>
                  </a:txBody>
                  <a:tcPr marL="9525" marR="9525" marT="9525" marB="9525" anchor="ctr"/>
                </a:tc>
                <a:tc vMerge="1">
                  <a:txBody>
                    <a:bodyPr/>
                    <a:lstStyle/>
                    <a:p>
                      <a:endParaRPr lang="en-US"/>
                    </a:p>
                  </a:txBody>
                  <a:tcPr marL="9525" marR="9525" marT="9525" marB="9525" anchor="ctr"/>
                </a:tc>
                <a:extLst>
                  <a:ext uri="{0D108BD9-81ED-4DB2-BD59-A6C34878D82A}">
                    <a16:rowId xmlns:a16="http://schemas.microsoft.com/office/drawing/2014/main" val="10006"/>
                  </a:ext>
                </a:extLst>
              </a:tr>
            </a:tbl>
          </a:graphicData>
        </a:graphic>
      </p:graphicFrame>
      <p:sp>
        <p:nvSpPr>
          <p:cNvPr id="10" name="TextBox 9"/>
          <p:cNvSpPr txBox="1"/>
          <p:nvPr/>
        </p:nvSpPr>
        <p:spPr>
          <a:xfrm>
            <a:off x="201444" y="4001348"/>
            <a:ext cx="7031666" cy="830997"/>
          </a:xfrm>
          <a:prstGeom prst="rect">
            <a:avLst/>
          </a:prstGeom>
          <a:noFill/>
        </p:spPr>
        <p:txBody>
          <a:bodyPr wrap="square">
            <a:spAutoFit/>
          </a:bodyPr>
          <a:lstStyle/>
          <a:p>
            <a:pPr marL="285750" indent="-285750" algn="just">
              <a:buFont typeface="Wingdings" panose="05000000000000000000" pitchFamily="2" charset="2"/>
              <a:buChar char="Ø"/>
            </a:pPr>
            <a:r>
              <a:rPr lang="en-US" sz="1600" dirty="0">
                <a:solidFill>
                  <a:srgbClr val="222222"/>
                </a:solidFill>
                <a:effectLst/>
                <a:latin typeface="+mj-lt"/>
                <a:ea typeface="Times New Roman" panose="02020603050405020304" pitchFamily="18" charset="0"/>
              </a:rPr>
              <a:t>Do </a:t>
            </a:r>
            <a:r>
              <a:rPr lang="en-US" sz="1600" dirty="0" err="1">
                <a:solidFill>
                  <a:srgbClr val="222222"/>
                </a:solidFill>
                <a:effectLst/>
                <a:latin typeface="+mj-lt"/>
                <a:ea typeface="Times New Roman" panose="02020603050405020304" pitchFamily="18" charset="0"/>
              </a:rPr>
              <a:t>đó</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nó</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là</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một</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phần</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của</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chương</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trình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mã</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hóa</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các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vấn</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đề</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kinh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doanh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trong</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thế</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giới</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thực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và</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xác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định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cách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dữ</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liệu</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có</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thể</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được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cập</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nhật</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tạo</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lưu</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trữ</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hoặc</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thay</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đổi</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để</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hoàn</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thành</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nhiệm</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vụ</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hoàn</a:t>
            </a:r>
            <a:r>
              <a:rPr lang="en-US" sz="1600" dirty="0">
                <a:solidFill>
                  <a:srgbClr val="222222"/>
                </a:solidFill>
                <a:effectLst/>
                <a:latin typeface="+mj-lt"/>
                <a:ea typeface="Times New Roman" panose="02020603050405020304" pitchFamily="18" charset="0"/>
              </a:rPr>
              <a:t> </a:t>
            </a:r>
            <a:r>
              <a:rPr lang="en-US" sz="1600" dirty="0" err="1">
                <a:solidFill>
                  <a:srgbClr val="222222"/>
                </a:solidFill>
                <a:effectLst/>
                <a:latin typeface="+mj-lt"/>
                <a:ea typeface="Times New Roman" panose="02020603050405020304" pitchFamily="18" charset="0"/>
              </a:rPr>
              <a:t>chỉnh</a:t>
            </a:r>
            <a:endParaRPr lang="en-US" sz="1600" dirty="0">
              <a:latin typeface="+mj-lt"/>
            </a:endParaRPr>
          </a:p>
        </p:txBody>
      </p:sp>
    </p:spTree>
  </p:cSld>
  <p:clrMapOvr>
    <a:masterClrMapping/>
  </p:clrMapOvr>
  <p:transition>
    <p:fade thruBlk="1"/>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12" name="Rectangle 11"/>
          <p:cNvSpPr/>
          <p:nvPr/>
        </p:nvSpPr>
        <p:spPr>
          <a:xfrm>
            <a:off x="464185" y="300355"/>
            <a:ext cx="7517907" cy="616585"/>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3600" smtClean="0">
                <a:latin typeface="Times New Roman" panose="02020603050405020304" pitchFamily="18" charset="0"/>
                <a:cs typeface="Times New Roman" panose="02020603050405020304" pitchFamily="18" charset="0"/>
              </a:rPr>
              <a:t>I.Tổng </a:t>
            </a:r>
            <a:r>
              <a:rPr lang="en-US" sz="3600" dirty="0" err="1">
                <a:latin typeface="Times New Roman" panose="02020603050405020304" pitchFamily="18" charset="0"/>
                <a:cs typeface="Times New Roman" panose="02020603050405020304" pitchFamily="18" charset="0"/>
              </a:rPr>
              <a:t>quan</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kiến</a:t>
            </a:r>
            <a:r>
              <a:rPr lang="en-US" sz="3600" dirty="0">
                <a:latin typeface="Times New Roman" panose="02020603050405020304" pitchFamily="18" charset="0"/>
                <a:cs typeface="Times New Roman" panose="02020603050405020304" pitchFamily="18" charset="0"/>
              </a:rPr>
              <a:t> </a:t>
            </a:r>
            <a:r>
              <a:rPr lang="en-US" sz="3600" dirty="0" err="1">
                <a:latin typeface="Times New Roman" panose="02020603050405020304" pitchFamily="18" charset="0"/>
                <a:cs typeface="Times New Roman" panose="02020603050405020304" pitchFamily="18" charset="0"/>
              </a:rPr>
              <a:t>trúc</a:t>
            </a:r>
            <a:r>
              <a:rPr lang="en-US" sz="3600" dirty="0">
                <a:latin typeface="Times New Roman" panose="02020603050405020304" pitchFamily="18" charset="0"/>
                <a:cs typeface="Times New Roman" panose="02020603050405020304" pitchFamily="18" charset="0"/>
              </a:rPr>
              <a:t> </a:t>
            </a:r>
            <a:r>
              <a:rPr lang="en-US" sz="3600" err="1">
                <a:latin typeface="Times New Roman" panose="02020603050405020304" pitchFamily="18" charset="0"/>
                <a:cs typeface="Times New Roman" panose="02020603050405020304" pitchFamily="18" charset="0"/>
              </a:rPr>
              <a:t>đa</a:t>
            </a:r>
            <a:r>
              <a:rPr lang="en-US" sz="3600">
                <a:latin typeface="Times New Roman" panose="02020603050405020304" pitchFamily="18" charset="0"/>
                <a:cs typeface="Times New Roman" panose="02020603050405020304" pitchFamily="18" charset="0"/>
              </a:rPr>
              <a:t> </a:t>
            </a:r>
            <a:r>
              <a:rPr lang="en-US" sz="3600" smtClean="0">
                <a:latin typeface="Times New Roman" panose="02020603050405020304" pitchFamily="18" charset="0"/>
                <a:cs typeface="Times New Roman" panose="02020603050405020304" pitchFamily="18" charset="0"/>
              </a:rPr>
              <a:t>tầng </a:t>
            </a:r>
            <a:endParaRPr lang="en-US" sz="3600" dirty="0">
              <a:latin typeface="Times New Roman" panose="02020603050405020304" pitchFamily="18" charset="0"/>
              <a:cs typeface="Times New Roman" panose="02020603050405020304" pitchFamily="18" charset="0"/>
            </a:endParaRPr>
          </a:p>
        </p:txBody>
      </p:sp>
      <p:sp>
        <p:nvSpPr>
          <p:cNvPr id="13" name="Rectangle 12"/>
          <p:cNvSpPr/>
          <p:nvPr/>
        </p:nvSpPr>
        <p:spPr>
          <a:xfrm>
            <a:off x="464233" y="1143713"/>
            <a:ext cx="7517859" cy="660373"/>
          </a:xfrm>
          <a:prstGeom prst="rect">
            <a:avLst/>
          </a:prstGeom>
          <a:ln>
            <a:solidFill>
              <a:srgbClr val="92D050"/>
            </a:solidFill>
          </a:ln>
        </p:spPr>
        <p:style>
          <a:lnRef idx="2">
            <a:schemeClr val="accent4"/>
          </a:lnRef>
          <a:fillRef idx="1">
            <a:schemeClr val="lt1"/>
          </a:fillRef>
          <a:effectRef idx="0">
            <a:schemeClr val="accent4"/>
          </a:effectRef>
          <a:fontRef idx="minor">
            <a:schemeClr val="dk1"/>
          </a:fontRef>
        </p:style>
        <p:txBody>
          <a:bodyPr rtlCol="0" anchor="ctr"/>
          <a:lstStyle/>
          <a:p>
            <a:r>
              <a:rPr lang="en-US" sz="3600" smtClean="0">
                <a:latin typeface="Times New Roman" panose="02020603050405020304" pitchFamily="18" charset="0"/>
                <a:cs typeface="Times New Roman" panose="02020603050405020304" pitchFamily="18" charset="0"/>
              </a:rPr>
              <a:t>II.Kiến </a:t>
            </a:r>
            <a:r>
              <a:rPr lang="en-US" sz="3600" dirty="0" err="1">
                <a:latin typeface="Times New Roman" panose="02020603050405020304" pitchFamily="18" charset="0"/>
                <a:cs typeface="Times New Roman" panose="02020603050405020304" pitchFamily="18" charset="0"/>
              </a:rPr>
              <a:t>trúc</a:t>
            </a:r>
            <a:r>
              <a:rPr lang="en-US" sz="3600" dirty="0">
                <a:latin typeface="Times New Roman" panose="02020603050405020304" pitchFamily="18" charset="0"/>
                <a:cs typeface="Times New Roman" panose="02020603050405020304" pitchFamily="18" charset="0"/>
              </a:rPr>
              <a:t> </a:t>
            </a:r>
            <a:r>
              <a:rPr lang="en-US" sz="3600" err="1">
                <a:latin typeface="Times New Roman" panose="02020603050405020304" pitchFamily="18" charset="0"/>
                <a:cs typeface="Times New Roman" panose="02020603050405020304" pitchFamily="18" charset="0"/>
              </a:rPr>
              <a:t>ba</a:t>
            </a:r>
            <a:r>
              <a:rPr lang="en-US" sz="3600">
                <a:latin typeface="Times New Roman" panose="02020603050405020304" pitchFamily="18" charset="0"/>
                <a:cs typeface="Times New Roman" panose="02020603050405020304" pitchFamily="18" charset="0"/>
              </a:rPr>
              <a:t> </a:t>
            </a:r>
            <a:r>
              <a:rPr lang="en-US" sz="3600" smtClean="0">
                <a:latin typeface="Times New Roman" panose="02020603050405020304" pitchFamily="18" charset="0"/>
                <a:cs typeface="Times New Roman" panose="02020603050405020304" pitchFamily="18" charset="0"/>
              </a:rPr>
              <a:t>tầng</a:t>
            </a:r>
            <a:endParaRPr lang="en-US" sz="3600" dirty="0">
              <a:latin typeface="Times New Roman" panose="02020603050405020304" pitchFamily="18" charset="0"/>
              <a:cs typeface="Times New Roman" panose="02020603050405020304" pitchFamily="18" charset="0"/>
            </a:endParaRPr>
          </a:p>
        </p:txBody>
      </p:sp>
      <p:sp>
        <p:nvSpPr>
          <p:cNvPr id="14" name="Rectangle 13"/>
          <p:cNvSpPr/>
          <p:nvPr/>
        </p:nvSpPr>
        <p:spPr>
          <a:xfrm>
            <a:off x="464233" y="2030769"/>
            <a:ext cx="7517860" cy="660373"/>
          </a:xfrm>
          <a:prstGeom prst="rect">
            <a:avLst/>
          </a:prstGeom>
          <a:ln>
            <a:solidFill>
              <a:srgbClr val="0070C0"/>
            </a:solidFill>
          </a:ln>
        </p:spPr>
        <p:style>
          <a:lnRef idx="2">
            <a:schemeClr val="accent3"/>
          </a:lnRef>
          <a:fillRef idx="1">
            <a:schemeClr val="lt1"/>
          </a:fillRef>
          <a:effectRef idx="0">
            <a:schemeClr val="accent3"/>
          </a:effectRef>
          <a:fontRef idx="minor">
            <a:schemeClr val="dk1"/>
          </a:fontRef>
        </p:style>
        <p:txBody>
          <a:bodyPr rtlCol="0" anchor="ctr"/>
          <a:lstStyle/>
          <a:p>
            <a:r>
              <a:rPr lang="en-US" sz="3600" smtClean="0">
                <a:solidFill>
                  <a:schemeClr val="tx1"/>
                </a:solidFill>
                <a:latin typeface="Times New Roman" panose="02020603050405020304" pitchFamily="18" charset="0"/>
                <a:cs typeface="Times New Roman" panose="02020603050405020304" pitchFamily="18" charset="0"/>
              </a:rPr>
              <a:t>III.Ưu </a:t>
            </a:r>
            <a:r>
              <a:rPr lang="en-US" sz="3600" dirty="0" err="1">
                <a:solidFill>
                  <a:schemeClr val="tx1"/>
                </a:solidFill>
                <a:latin typeface="Times New Roman" panose="02020603050405020304" pitchFamily="18" charset="0"/>
                <a:cs typeface="Times New Roman" panose="02020603050405020304" pitchFamily="18" charset="0"/>
              </a:rPr>
              <a:t>điểm</a:t>
            </a:r>
            <a:r>
              <a:rPr lang="en-US" sz="3600" dirty="0">
                <a:solidFill>
                  <a:schemeClr val="tx1"/>
                </a:solidFill>
                <a:latin typeface="Times New Roman" panose="02020603050405020304" pitchFamily="18" charset="0"/>
                <a:cs typeface="Times New Roman" panose="02020603050405020304" pitchFamily="18" charset="0"/>
              </a:rPr>
              <a:t> </a:t>
            </a:r>
            <a:r>
              <a:rPr lang="en-US" sz="3600" dirty="0" err="1">
                <a:solidFill>
                  <a:schemeClr val="tx1"/>
                </a:solidFill>
                <a:latin typeface="Times New Roman" panose="02020603050405020304" pitchFamily="18" charset="0"/>
                <a:cs typeface="Times New Roman" panose="02020603050405020304" pitchFamily="18" charset="0"/>
              </a:rPr>
              <a:t>và</a:t>
            </a:r>
            <a:r>
              <a:rPr lang="en-US" sz="3600" dirty="0">
                <a:solidFill>
                  <a:schemeClr val="tx1"/>
                </a:solidFill>
                <a:latin typeface="Times New Roman" panose="02020603050405020304" pitchFamily="18" charset="0"/>
                <a:cs typeface="Times New Roman" panose="02020603050405020304" pitchFamily="18" charset="0"/>
              </a:rPr>
              <a:t> </a:t>
            </a:r>
            <a:r>
              <a:rPr lang="en-US" sz="3600" err="1">
                <a:solidFill>
                  <a:schemeClr val="tx1"/>
                </a:solidFill>
                <a:latin typeface="Times New Roman" panose="02020603050405020304" pitchFamily="18" charset="0"/>
                <a:cs typeface="Times New Roman" panose="02020603050405020304" pitchFamily="18" charset="0"/>
              </a:rPr>
              <a:t>nhược</a:t>
            </a:r>
            <a:r>
              <a:rPr lang="en-US" sz="3600">
                <a:solidFill>
                  <a:schemeClr val="tx1"/>
                </a:solidFill>
                <a:latin typeface="Times New Roman" panose="02020603050405020304" pitchFamily="18" charset="0"/>
                <a:cs typeface="Times New Roman" panose="02020603050405020304" pitchFamily="18" charset="0"/>
              </a:rPr>
              <a:t> </a:t>
            </a:r>
            <a:r>
              <a:rPr lang="en-US" sz="3600" smtClean="0">
                <a:solidFill>
                  <a:schemeClr val="tx1"/>
                </a:solidFill>
                <a:latin typeface="Times New Roman" panose="02020603050405020304" pitchFamily="18" charset="0"/>
                <a:cs typeface="Times New Roman" panose="02020603050405020304" pitchFamily="18" charset="0"/>
              </a:rPr>
              <a:t>điểm</a:t>
            </a:r>
            <a:endParaRPr lang="en-US" sz="3600" dirty="0">
              <a:solidFill>
                <a:schemeClr val="tx1"/>
              </a:solidFill>
              <a:latin typeface="Times New Roman" panose="02020603050405020304" pitchFamily="18" charset="0"/>
              <a:cs typeface="Times New Roman" panose="02020603050405020304" pitchFamily="18" charset="0"/>
            </a:endParaRPr>
          </a:p>
        </p:txBody>
      </p:sp>
      <p:sp>
        <p:nvSpPr>
          <p:cNvPr id="7" name="Rectangle 6"/>
          <p:cNvSpPr/>
          <p:nvPr/>
        </p:nvSpPr>
        <p:spPr>
          <a:xfrm>
            <a:off x="464233" y="3804881"/>
            <a:ext cx="7517859" cy="660373"/>
          </a:xfrm>
          <a:prstGeom prst="rect">
            <a:avLst/>
          </a:prstGeom>
          <a:ln>
            <a:solidFill>
              <a:srgbClr val="0070C0"/>
            </a:solidFill>
          </a:ln>
        </p:spPr>
        <p:style>
          <a:lnRef idx="2">
            <a:schemeClr val="accent3"/>
          </a:lnRef>
          <a:fillRef idx="1">
            <a:schemeClr val="lt1"/>
          </a:fillRef>
          <a:effectRef idx="0">
            <a:schemeClr val="accent3"/>
          </a:effectRef>
          <a:fontRef idx="minor">
            <a:schemeClr val="dk1"/>
          </a:fontRef>
        </p:style>
        <p:txBody>
          <a:bodyPr rtlCol="0" anchor="ctr"/>
          <a:lstStyle/>
          <a:p>
            <a:r>
              <a:rPr lang="en-US" sz="3600" smtClean="0">
                <a:solidFill>
                  <a:schemeClr val="tx1"/>
                </a:solidFill>
                <a:latin typeface="Times New Roman" panose="02020603050405020304" pitchFamily="18" charset="0"/>
                <a:cs typeface="Times New Roman" panose="02020603050405020304" pitchFamily="18" charset="0"/>
              </a:rPr>
              <a:t>V.Demo</a:t>
            </a:r>
            <a:endParaRPr lang="en-US" sz="3600" dirty="0">
              <a:solidFill>
                <a:schemeClr val="tx1"/>
              </a:solidFill>
              <a:latin typeface="Times New Roman" panose="02020603050405020304" pitchFamily="18" charset="0"/>
              <a:cs typeface="Times New Roman" panose="02020603050405020304" pitchFamily="18" charset="0"/>
            </a:endParaRPr>
          </a:p>
        </p:txBody>
      </p:sp>
      <p:sp>
        <p:nvSpPr>
          <p:cNvPr id="8" name="Rectangle 7"/>
          <p:cNvSpPr/>
          <p:nvPr/>
        </p:nvSpPr>
        <p:spPr>
          <a:xfrm>
            <a:off x="464232" y="2917825"/>
            <a:ext cx="7517861" cy="660373"/>
          </a:xfrm>
          <a:prstGeom prst="rect">
            <a:avLst/>
          </a:prstGeom>
          <a:ln>
            <a:solidFill>
              <a:srgbClr val="0070C0"/>
            </a:solidFill>
          </a:ln>
        </p:spPr>
        <p:style>
          <a:lnRef idx="2">
            <a:schemeClr val="accent3"/>
          </a:lnRef>
          <a:fillRef idx="1">
            <a:schemeClr val="lt1"/>
          </a:fillRef>
          <a:effectRef idx="0">
            <a:schemeClr val="accent3"/>
          </a:effectRef>
          <a:fontRef idx="minor">
            <a:schemeClr val="dk1"/>
          </a:fontRef>
        </p:style>
        <p:txBody>
          <a:bodyPr rtlCol="0" anchor="ctr"/>
          <a:lstStyle/>
          <a:p>
            <a:r>
              <a:rPr lang="en-US" sz="3600" smtClean="0">
                <a:solidFill>
                  <a:schemeClr val="tx1"/>
                </a:solidFill>
                <a:latin typeface="Times New Roman" panose="02020603050405020304" pitchFamily="18" charset="0"/>
                <a:cs typeface="Times New Roman" panose="02020603050405020304" pitchFamily="18" charset="0"/>
              </a:rPr>
              <a:t>IV.So sánh n-tier </a:t>
            </a:r>
            <a:r>
              <a:rPr lang="en-US" sz="3600" dirty="0" err="1">
                <a:solidFill>
                  <a:schemeClr val="tx1"/>
                </a:solidFill>
                <a:latin typeface="Times New Roman" panose="02020603050405020304" pitchFamily="18" charset="0"/>
                <a:cs typeface="Times New Roman" panose="02020603050405020304" pitchFamily="18" charset="0"/>
              </a:rPr>
              <a:t>với</a:t>
            </a:r>
            <a:r>
              <a:rPr lang="en-US" sz="3600" dirty="0">
                <a:solidFill>
                  <a:schemeClr val="tx1"/>
                </a:solidFill>
                <a:latin typeface="Times New Roman" panose="02020603050405020304" pitchFamily="18" charset="0"/>
                <a:cs typeface="Times New Roman" panose="02020603050405020304" pitchFamily="18" charset="0"/>
              </a:rPr>
              <a:t> </a:t>
            </a:r>
            <a:r>
              <a:rPr lang="en-US" sz="3600" dirty="0" err="1">
                <a:solidFill>
                  <a:schemeClr val="tx1"/>
                </a:solidFill>
                <a:latin typeface="Times New Roman" panose="02020603050405020304" pitchFamily="18" charset="0"/>
                <a:cs typeface="Times New Roman" panose="02020603050405020304" pitchFamily="18" charset="0"/>
              </a:rPr>
              <a:t>các</a:t>
            </a:r>
            <a:r>
              <a:rPr lang="en-US" sz="3600" dirty="0">
                <a:solidFill>
                  <a:schemeClr val="tx1"/>
                </a:solidFill>
                <a:latin typeface="Times New Roman" panose="02020603050405020304" pitchFamily="18" charset="0"/>
                <a:cs typeface="Times New Roman" panose="02020603050405020304" pitchFamily="18" charset="0"/>
              </a:rPr>
              <a:t> </a:t>
            </a:r>
            <a:r>
              <a:rPr lang="en-US" sz="3600" err="1">
                <a:solidFill>
                  <a:schemeClr val="tx1"/>
                </a:solidFill>
                <a:latin typeface="Times New Roman" panose="02020603050405020304" pitchFamily="18" charset="0"/>
                <a:cs typeface="Times New Roman" panose="02020603050405020304" pitchFamily="18" charset="0"/>
              </a:rPr>
              <a:t>mô</a:t>
            </a:r>
            <a:r>
              <a:rPr lang="en-US" sz="3600">
                <a:solidFill>
                  <a:schemeClr val="tx1"/>
                </a:solidFill>
                <a:latin typeface="Times New Roman" panose="02020603050405020304" pitchFamily="18" charset="0"/>
                <a:cs typeface="Times New Roman" panose="02020603050405020304" pitchFamily="18" charset="0"/>
              </a:rPr>
              <a:t> </a:t>
            </a:r>
            <a:r>
              <a:rPr lang="en-US" sz="3600" smtClean="0">
                <a:solidFill>
                  <a:schemeClr val="tx1"/>
                </a:solidFill>
                <a:latin typeface="Times New Roman" panose="02020603050405020304" pitchFamily="18" charset="0"/>
                <a:cs typeface="Times New Roman" panose="02020603050405020304" pitchFamily="18" charset="0"/>
              </a:rPr>
              <a:t>hình khác</a:t>
            </a:r>
            <a:endParaRPr lang="en-US" sz="36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fill="hold"/>
                                        <p:tgtEl>
                                          <p:spTgt spid="8"/>
                                        </p:tgtEl>
                                        <p:attrNameLst>
                                          <p:attrName>ppt_x</p:attrName>
                                        </p:attrNameLst>
                                      </p:cBhvr>
                                      <p:tavLst>
                                        <p:tav tm="0">
                                          <p:val>
                                            <p:strVal val="#ppt_x"/>
                                          </p:val>
                                        </p:tav>
                                        <p:tav tm="100000">
                                          <p:val>
                                            <p:strVal val="#ppt_x"/>
                                          </p:val>
                                        </p:tav>
                                      </p:tavLst>
                                    </p:anim>
                                    <p:anim calcmode="lin" valueType="num">
                                      <p:cBhvr additive="base">
                                        <p:cTn id="2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7" grpId="0" animBg="1"/>
      <p:bldP spid="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88711" y="11984"/>
            <a:ext cx="8402961" cy="630942"/>
          </a:xfrm>
          <a:prstGeom prst="rect">
            <a:avLst/>
          </a:prstGeom>
          <a:noFill/>
        </p:spPr>
        <p:txBody>
          <a:bodyPr wrap="square" rtlCol="0">
            <a:spAutoFit/>
          </a:bodyPr>
          <a:lstStyle/>
          <a:p>
            <a:r>
              <a:rPr lang="en-US" sz="3500" b="1" dirty="0" err="1">
                <a:latin typeface="Times New Roman" panose="02020603050405020304" pitchFamily="18" charset="0"/>
                <a:cs typeface="Times New Roman" panose="02020603050405020304" pitchFamily="18" charset="0"/>
              </a:rPr>
              <a:t>Lưu</a:t>
            </a:r>
            <a:r>
              <a:rPr lang="en-US" sz="3500" b="1" dirty="0">
                <a:latin typeface="Times New Roman" panose="02020603050405020304" pitchFamily="18" charset="0"/>
                <a:cs typeface="Times New Roman" panose="02020603050405020304" pitchFamily="18" charset="0"/>
              </a:rPr>
              <a:t> ý</a:t>
            </a:r>
          </a:p>
        </p:txBody>
      </p:sp>
      <p:sp>
        <p:nvSpPr>
          <p:cNvPr id="8" name="TextBox 7"/>
          <p:cNvSpPr txBox="1"/>
          <p:nvPr/>
        </p:nvSpPr>
        <p:spPr>
          <a:xfrm>
            <a:off x="288711" y="719870"/>
            <a:ext cx="6641479" cy="1246495"/>
          </a:xfrm>
          <a:prstGeom prst="rect">
            <a:avLst/>
          </a:prstGeom>
          <a:noFill/>
        </p:spPr>
        <p:txBody>
          <a:bodyPr wrap="square">
            <a:spAutoFit/>
          </a:bodyPr>
          <a:lstStyle/>
          <a:p>
            <a:r>
              <a:rPr lang="en-US" sz="1500" smtClean="0"/>
              <a:t>- </a:t>
            </a:r>
            <a:r>
              <a:rPr lang="vi-VN" sz="1500" smtClean="0"/>
              <a:t>Khi </a:t>
            </a:r>
            <a:r>
              <a:rPr lang="vi-VN" sz="1500" dirty="0"/>
              <a:t>bạn tách ứng dụng của mình thành nhiều tầng, hãy tránh các tầng giữa chỉ thực hiện các thao tác với cơ sở dữ liệu. Mỗi cấp </a:t>
            </a:r>
            <a:r>
              <a:rPr lang="en-US" sz="1500" dirty="0" err="1"/>
              <a:t>tầng</a:t>
            </a:r>
            <a:r>
              <a:rPr lang="vi-VN" sz="1500" dirty="0"/>
              <a:t> thêm giá trị cụ thể. Các lớp bổ sung thêm độ phức tạp, thời gian xử lý, độ trễ và cuối cùng là độ trễ cho người </a:t>
            </a:r>
            <a:r>
              <a:rPr lang="vi-VN" sz="1500"/>
              <a:t>dùng</a:t>
            </a:r>
            <a:r>
              <a:rPr lang="vi-VN" sz="1500" smtClean="0"/>
              <a:t>.</a:t>
            </a:r>
            <a:endParaRPr lang="en-US" sz="1500" smtClean="0"/>
          </a:p>
          <a:p>
            <a:endParaRPr lang="en-US" sz="1500" dirty="0"/>
          </a:p>
        </p:txBody>
      </p:sp>
      <p:sp>
        <p:nvSpPr>
          <p:cNvPr id="10" name="TextBox 9"/>
          <p:cNvSpPr txBox="1"/>
          <p:nvPr/>
        </p:nvSpPr>
        <p:spPr>
          <a:xfrm>
            <a:off x="224972" y="1866482"/>
            <a:ext cx="6450836" cy="1246495"/>
          </a:xfrm>
          <a:prstGeom prst="rect">
            <a:avLst/>
          </a:prstGeom>
          <a:noFill/>
        </p:spPr>
        <p:txBody>
          <a:bodyPr wrap="square">
            <a:spAutoFit/>
          </a:bodyPr>
          <a:lstStyle/>
          <a:p>
            <a:r>
              <a:rPr lang="en-US" sz="1500" smtClean="0"/>
              <a:t>- </a:t>
            </a:r>
            <a:r>
              <a:rPr lang="vi-VN" sz="1500" smtClean="0"/>
              <a:t>Bởi </a:t>
            </a:r>
            <a:r>
              <a:rPr lang="vi-VN" sz="1500" dirty="0"/>
              <a:t>vì các API cho mỗi miền cấp ứng dụng không được tách thành các dịch vụ riêng lẻ, chúng phải được chia tỷ lệ cùng nhau. Nếu một phương pháp ứng dụng duy nhất yêu cầu nhiều sức mạnh xử lý hơn hoặc cần xử lý nhiều yêu cầu hơn những phương thức khác, thì cấp ứng dụng phải được thu nhỏ toàn bộ để xử lý tải, thay vì một dịch vụ riêng lẻ.</a:t>
            </a:r>
            <a:endParaRPr lang="en-US" sz="1500" dirty="0"/>
          </a:p>
        </p:txBody>
      </p:sp>
      <p:sp>
        <p:nvSpPr>
          <p:cNvPr id="14" name="TextBox 13"/>
          <p:cNvSpPr txBox="1"/>
          <p:nvPr/>
        </p:nvSpPr>
        <p:spPr>
          <a:xfrm>
            <a:off x="178708" y="3366747"/>
            <a:ext cx="6497100" cy="1246495"/>
          </a:xfrm>
          <a:prstGeom prst="rect">
            <a:avLst/>
          </a:prstGeom>
          <a:noFill/>
        </p:spPr>
        <p:txBody>
          <a:bodyPr wrap="square">
            <a:spAutoFit/>
          </a:bodyPr>
          <a:lstStyle/>
          <a:p>
            <a:r>
              <a:rPr lang="en-US" sz="1500" smtClean="0"/>
              <a:t>- </a:t>
            </a:r>
            <a:r>
              <a:rPr lang="vi-VN" sz="1500" smtClean="0"/>
              <a:t>Đây </a:t>
            </a:r>
            <a:r>
              <a:rPr lang="vi-VN" sz="1500" dirty="0"/>
              <a:t>là một phong cách kiến trúc cổ điển, nhưng trong nhiều trường hợp, nó đã được thay thế bởi các mẫu thiết kế hiện đại khác, chẳng hạn như kiến trúc microservices. Bạn thường nên đầu tư một chút thời gian để đánh giá các kiến trúc khác để xem liệu chúng có phù hợp hơn với ứng dụng của bạn hay không</a:t>
            </a:r>
            <a:r>
              <a:rPr lang="vi-VN" dirty="0"/>
              <a:t>.</a:t>
            </a:r>
            <a:endParaRPr lang="en-US" dirty="0"/>
          </a:p>
        </p:txBody>
      </p:sp>
    </p:spTree>
  </p:cSld>
  <p:clrMapOvr>
    <a:masterClrMapping/>
  </p:clrMapOvr>
  <p:transition>
    <p:fade thruBlk="1"/>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5664" y="52352"/>
            <a:ext cx="8773954" cy="584775"/>
          </a:xfrm>
          <a:prstGeom prst="rect">
            <a:avLst/>
          </a:prstGeom>
          <a:noFill/>
        </p:spPr>
        <p:txBody>
          <a:bodyPr wrap="square" rtlCol="0">
            <a:spAutoFit/>
          </a:bodyPr>
          <a:lstStyle/>
          <a:p>
            <a:r>
              <a:rPr lang="en-US" sz="3200" b="1" dirty="0" err="1">
                <a:latin typeface="Times New Roman" panose="02020603050405020304" pitchFamily="18" charset="0"/>
                <a:cs typeface="Times New Roman" panose="02020603050405020304" pitchFamily="18" charset="0"/>
              </a:rPr>
              <a:t>Các</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phương</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pháp</a:t>
            </a:r>
            <a:r>
              <a:rPr lang="en-US" sz="3200" b="1" dirty="0">
                <a:latin typeface="Times New Roman" panose="02020603050405020304" pitchFamily="18" charset="0"/>
                <a:cs typeface="Times New Roman" panose="02020603050405020304" pitchFamily="18" charset="0"/>
              </a:rPr>
              <a:t> hay </a:t>
            </a:r>
            <a:r>
              <a:rPr lang="en-US" sz="3200" b="1" dirty="0" err="1">
                <a:latin typeface="Times New Roman" panose="02020603050405020304" pitchFamily="18" charset="0"/>
                <a:cs typeface="Times New Roman" panose="02020603050405020304" pitchFamily="18" charset="0"/>
              </a:rPr>
              <a:t>nhất</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cho</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kiến</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trúc</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đa</a:t>
            </a:r>
            <a:r>
              <a:rPr lang="en-US" sz="3200" b="1" dirty="0">
                <a:latin typeface="Times New Roman" panose="02020603050405020304" pitchFamily="18" charset="0"/>
                <a:cs typeface="Times New Roman" panose="02020603050405020304" pitchFamily="18" charset="0"/>
              </a:rPr>
              <a:t> </a:t>
            </a:r>
            <a:r>
              <a:rPr lang="en-US" sz="3200" b="1" dirty="0" err="1">
                <a:latin typeface="Times New Roman" panose="02020603050405020304" pitchFamily="18" charset="0"/>
                <a:cs typeface="Times New Roman" panose="02020603050405020304" pitchFamily="18" charset="0"/>
              </a:rPr>
              <a:t>tầng</a:t>
            </a:r>
            <a:endParaRPr lang="en-US" sz="3200" b="1" dirty="0">
              <a:latin typeface="Times New Roman" panose="02020603050405020304" pitchFamily="18" charset="0"/>
              <a:cs typeface="Times New Roman" panose="02020603050405020304" pitchFamily="18" charset="0"/>
            </a:endParaRPr>
          </a:p>
        </p:txBody>
      </p:sp>
      <p:sp>
        <p:nvSpPr>
          <p:cNvPr id="7" name="TextBox 6"/>
          <p:cNvSpPr txBox="1"/>
          <p:nvPr/>
        </p:nvSpPr>
        <p:spPr>
          <a:xfrm>
            <a:off x="170666" y="607361"/>
            <a:ext cx="7463296" cy="4016484"/>
          </a:xfrm>
          <a:prstGeom prst="rect">
            <a:avLst/>
          </a:prstGeom>
          <a:noFill/>
        </p:spPr>
        <p:txBody>
          <a:bodyPr wrap="square">
            <a:spAutoFit/>
          </a:bodyPr>
          <a:lstStyle/>
          <a:p>
            <a:r>
              <a:rPr lang="en-US" sz="1500" dirty="0" err="1"/>
              <a:t>Có</a:t>
            </a:r>
            <a:r>
              <a:rPr lang="en-US" sz="1500" dirty="0"/>
              <a:t> </a:t>
            </a:r>
            <a:r>
              <a:rPr lang="en-US" sz="1500" dirty="0" err="1"/>
              <a:t>một</a:t>
            </a:r>
            <a:r>
              <a:rPr lang="en-US" sz="1500" dirty="0"/>
              <a:t> </a:t>
            </a:r>
            <a:r>
              <a:rPr lang="en-US" sz="1500" dirty="0" err="1"/>
              <a:t>số</a:t>
            </a:r>
            <a:r>
              <a:rPr lang="en-US" sz="1500" dirty="0"/>
              <a:t> </a:t>
            </a:r>
            <a:r>
              <a:rPr lang="en-US" sz="1500" dirty="0" err="1"/>
              <a:t>điều</a:t>
            </a:r>
            <a:r>
              <a:rPr lang="en-US" sz="1500" dirty="0"/>
              <a:t> </a:t>
            </a:r>
            <a:r>
              <a:rPr lang="en-US" sz="1500" dirty="0" err="1"/>
              <a:t>bạn</a:t>
            </a:r>
            <a:r>
              <a:rPr lang="en-US" sz="1500" dirty="0"/>
              <a:t> </a:t>
            </a:r>
            <a:r>
              <a:rPr lang="en-US" sz="1500" dirty="0" err="1"/>
              <a:t>nên</a:t>
            </a:r>
            <a:r>
              <a:rPr lang="en-US" sz="1500" dirty="0"/>
              <a:t> </a:t>
            </a:r>
            <a:r>
              <a:rPr lang="en-US" sz="1500" dirty="0" err="1"/>
              <a:t>làm</a:t>
            </a:r>
            <a:r>
              <a:rPr lang="en-US" sz="1500" dirty="0"/>
              <a:t> </a:t>
            </a:r>
            <a:r>
              <a:rPr lang="en-US" sz="1500" dirty="0" err="1"/>
              <a:t>để</a:t>
            </a:r>
            <a:r>
              <a:rPr lang="en-US" sz="1500" dirty="0"/>
              <a:t> </a:t>
            </a:r>
            <a:r>
              <a:rPr lang="en-US" sz="1500" dirty="0" err="1"/>
              <a:t>đảm</a:t>
            </a:r>
            <a:r>
              <a:rPr lang="en-US" sz="1500" dirty="0"/>
              <a:t> </a:t>
            </a:r>
            <a:r>
              <a:rPr lang="en-US" sz="1500" dirty="0" err="1"/>
              <a:t>bảo</a:t>
            </a:r>
            <a:r>
              <a:rPr lang="en-US" sz="1500" dirty="0"/>
              <a:t> </a:t>
            </a:r>
            <a:r>
              <a:rPr lang="en-US" sz="1500" dirty="0" err="1"/>
              <a:t>kiến</a:t>
            </a:r>
            <a:r>
              <a:rPr lang="en-US" sz="1500" dirty="0"/>
              <a:t> </a:t>
            </a:r>
            <a:r>
              <a:rPr lang="en-US" sz="1500" dirty="0" err="1"/>
              <a:t>trúc</a:t>
            </a:r>
            <a:r>
              <a:rPr lang="en-US" sz="1500" dirty="0"/>
              <a:t> N-tier </a:t>
            </a:r>
            <a:r>
              <a:rPr lang="en-US" sz="1500" dirty="0" err="1"/>
              <a:t>của</a:t>
            </a:r>
            <a:r>
              <a:rPr lang="en-US" sz="1500" dirty="0"/>
              <a:t> </a:t>
            </a:r>
            <a:r>
              <a:rPr lang="en-US" sz="1500" dirty="0" err="1"/>
              <a:t>bạn</a:t>
            </a:r>
            <a:r>
              <a:rPr lang="en-US" sz="1500" dirty="0"/>
              <a:t> </a:t>
            </a:r>
            <a:r>
              <a:rPr lang="en-US" sz="1500" dirty="0" err="1"/>
              <a:t>chạy</a:t>
            </a:r>
            <a:r>
              <a:rPr lang="en-US" sz="1500" dirty="0"/>
              <a:t> </a:t>
            </a:r>
            <a:r>
              <a:rPr lang="en-US" sz="1500" dirty="0" err="1"/>
              <a:t>tốt</a:t>
            </a:r>
            <a:r>
              <a:rPr lang="en-US" sz="1500" dirty="0"/>
              <a:t> </a:t>
            </a:r>
            <a:r>
              <a:rPr lang="en-US" sz="1500" err="1"/>
              <a:t>nhất</a:t>
            </a:r>
            <a:r>
              <a:rPr lang="en-US" sz="1500" smtClean="0"/>
              <a:t>.</a:t>
            </a:r>
          </a:p>
          <a:p>
            <a:endParaRPr lang="en-US" sz="1500" dirty="0"/>
          </a:p>
          <a:p>
            <a:pPr marL="285750" indent="-285750">
              <a:buFontTx/>
              <a:buChar char="-"/>
            </a:pPr>
            <a:r>
              <a:rPr lang="en-US" sz="1500" smtClean="0"/>
              <a:t>Tối </a:t>
            </a:r>
            <a:r>
              <a:rPr lang="en-US" sz="1500" dirty="0" err="1"/>
              <a:t>ưu</a:t>
            </a:r>
            <a:r>
              <a:rPr lang="en-US" sz="1500" dirty="0"/>
              <a:t> </a:t>
            </a:r>
            <a:r>
              <a:rPr lang="en-US" sz="1500" dirty="0" err="1"/>
              <a:t>hóa</a:t>
            </a:r>
            <a:r>
              <a:rPr lang="en-US" sz="1500" dirty="0"/>
              <a:t> </a:t>
            </a:r>
            <a:r>
              <a:rPr lang="en-US" sz="1500" dirty="0" err="1"/>
              <a:t>hiệu</a:t>
            </a:r>
            <a:r>
              <a:rPr lang="en-US" sz="1500" dirty="0"/>
              <a:t> </a:t>
            </a:r>
            <a:r>
              <a:rPr lang="en-US" sz="1500" dirty="0" err="1"/>
              <a:t>suất</a:t>
            </a:r>
            <a:r>
              <a:rPr lang="en-US" sz="1500" dirty="0"/>
              <a:t> : </a:t>
            </a:r>
            <a:r>
              <a:rPr lang="vi-VN" sz="1500" dirty="0"/>
              <a:t>Hãy xem xét các cách để tối ưu hóa kiến trúc N-tier cho cả hiệu suất và bảo </a:t>
            </a:r>
            <a:r>
              <a:rPr lang="vi-VN" sz="1500"/>
              <a:t>mật</a:t>
            </a:r>
            <a:r>
              <a:rPr lang="vi-VN" sz="1500" smtClean="0"/>
              <a:t>.</a:t>
            </a:r>
            <a:endParaRPr lang="en-US" sz="1500" dirty="0"/>
          </a:p>
          <a:p>
            <a:pPr marL="285750" indent="-285750">
              <a:buFont typeface="Arial" panose="020B0604020202020204" pitchFamily="34" charset="0"/>
              <a:buChar char="•"/>
            </a:pPr>
            <a:r>
              <a:rPr lang="en-US" sz="1500" smtClean="0"/>
              <a:t>Autoscaling.</a:t>
            </a:r>
            <a:endParaRPr lang="en-US" sz="1500" dirty="0"/>
          </a:p>
          <a:p>
            <a:pPr marL="285750" indent="-285750">
              <a:buFont typeface="Arial" panose="020B0604020202020204" pitchFamily="34" charset="0"/>
              <a:buChar char="•"/>
            </a:pPr>
            <a:r>
              <a:rPr lang="en-US" sz="1500"/>
              <a:t>Load </a:t>
            </a:r>
            <a:r>
              <a:rPr lang="en-US" sz="1500" smtClean="0"/>
              <a:t>balancing.</a:t>
            </a:r>
            <a:endParaRPr lang="en-US" sz="1500" dirty="0"/>
          </a:p>
          <a:p>
            <a:pPr marL="285750" indent="-285750">
              <a:buFont typeface="Arial" panose="020B0604020202020204" pitchFamily="34" charset="0"/>
              <a:buChar char="•"/>
            </a:pPr>
            <a:r>
              <a:rPr lang="en-US" sz="1500" smtClean="0"/>
              <a:t>Messaging.</a:t>
            </a:r>
            <a:endParaRPr lang="en-US" sz="1500" dirty="0"/>
          </a:p>
          <a:p>
            <a:pPr marL="285750" indent="-285750">
              <a:buFont typeface="Arial" panose="020B0604020202020204" pitchFamily="34" charset="0"/>
              <a:buChar char="•"/>
            </a:pPr>
            <a:r>
              <a:rPr lang="en-US" sz="1500"/>
              <a:t>Caching </a:t>
            </a:r>
            <a:r>
              <a:rPr lang="en-US" sz="1500" smtClean="0"/>
              <a:t>data.</a:t>
            </a:r>
          </a:p>
          <a:p>
            <a:pPr marL="285750" indent="-285750">
              <a:buFont typeface="Arial" panose="020B0604020202020204" pitchFamily="34" charset="0"/>
              <a:buChar char="•"/>
            </a:pPr>
            <a:endParaRPr lang="en-US" sz="1500" dirty="0"/>
          </a:p>
          <a:p>
            <a:pPr marL="285750" indent="-285750">
              <a:buFontTx/>
              <a:buChar char="-"/>
            </a:pPr>
            <a:r>
              <a:rPr lang="en-US" sz="1500" smtClean="0"/>
              <a:t>Tối </a:t>
            </a:r>
            <a:r>
              <a:rPr lang="en-US" sz="1500" dirty="0" err="1"/>
              <a:t>ưu</a:t>
            </a:r>
            <a:r>
              <a:rPr lang="en-US" sz="1500" dirty="0"/>
              <a:t> </a:t>
            </a:r>
            <a:r>
              <a:rPr lang="en-US" sz="1500" dirty="0" err="1"/>
              <a:t>hóa</a:t>
            </a:r>
            <a:r>
              <a:rPr lang="en-US" sz="1500" dirty="0"/>
              <a:t> </a:t>
            </a:r>
            <a:r>
              <a:rPr lang="en-US" sz="1500" dirty="0" err="1"/>
              <a:t>bảo</a:t>
            </a:r>
            <a:r>
              <a:rPr lang="en-US" sz="1500" dirty="0"/>
              <a:t> </a:t>
            </a:r>
            <a:r>
              <a:rPr lang="en-US" sz="1500" err="1"/>
              <a:t>mật</a:t>
            </a:r>
            <a:r>
              <a:rPr lang="en-US" sz="1500"/>
              <a:t> </a:t>
            </a:r>
            <a:r>
              <a:rPr lang="en-US" sz="1500" smtClean="0"/>
              <a:t>: </a:t>
            </a:r>
            <a:r>
              <a:rPr lang="vi-VN" sz="1500" smtClean="0"/>
              <a:t>Ngay </a:t>
            </a:r>
            <a:r>
              <a:rPr lang="vi-VN" sz="1500" dirty="0"/>
              <a:t>cả khi ứng dụng được tách thành các lớp, vẫn phải có các phương pháp bảo mật được lập kế hoạch tốt đan xen vào kiến trúc. Càng nhiều tầng được thêm vào, bạn càng cần phải bảo mật và càng phức tạp hơn được đưa vào hệ thống. Có một số điều bạn nên làm để đảm bảo kiến trúc của bạn cung cấp một môi trường an toàn để chạy ứng dụng </a:t>
            </a:r>
            <a:r>
              <a:rPr lang="vi-VN" sz="1500"/>
              <a:t>của </a:t>
            </a:r>
            <a:r>
              <a:rPr lang="vi-VN" sz="1500" smtClean="0"/>
              <a:t>bạn</a:t>
            </a:r>
            <a:r>
              <a:rPr lang="en-US" sz="1500" smtClean="0"/>
              <a:t>.</a:t>
            </a:r>
          </a:p>
          <a:p>
            <a:pPr marL="285750" indent="-285750">
              <a:buFontTx/>
              <a:buChar char="-"/>
            </a:pPr>
            <a:endParaRPr lang="en-US" sz="1500" dirty="0"/>
          </a:p>
          <a:p>
            <a:pPr marL="285750" indent="-285750">
              <a:buFont typeface="Arial" panose="020B0604020202020204" pitchFamily="34" charset="0"/>
              <a:buChar char="•"/>
            </a:pPr>
            <a:r>
              <a:rPr lang="en-US" sz="1500" dirty="0"/>
              <a:t>Network isolation</a:t>
            </a:r>
          </a:p>
          <a:p>
            <a:pPr marL="285750" indent="-285750">
              <a:buFont typeface="Arial" panose="020B0604020202020204" pitchFamily="34" charset="0"/>
              <a:buChar char="•"/>
            </a:pPr>
            <a:r>
              <a:rPr lang="en-US" sz="1500" dirty="0"/>
              <a:t>Web </a:t>
            </a:r>
            <a:r>
              <a:rPr lang="en-US" sz="1500"/>
              <a:t>application </a:t>
            </a:r>
            <a:r>
              <a:rPr lang="en-US" sz="1500" smtClean="0"/>
              <a:t>firewall</a:t>
            </a:r>
            <a:endParaRPr lang="en-US" sz="1500" dirty="0"/>
          </a:p>
        </p:txBody>
      </p:sp>
    </p:spTree>
  </p:cSld>
  <p:clrMapOvr>
    <a:masterClrMapping/>
  </p:clrMapOvr>
  <p:transition>
    <p:fade thruBlk="1"/>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22</a:t>
            </a:fld>
            <a:endParaRPr lang="en-GB"/>
          </a:p>
        </p:txBody>
      </p:sp>
      <p:sp>
        <p:nvSpPr>
          <p:cNvPr id="10" name="TextBox 9"/>
          <p:cNvSpPr txBox="1"/>
          <p:nvPr/>
        </p:nvSpPr>
        <p:spPr>
          <a:xfrm>
            <a:off x="270311" y="1513282"/>
            <a:ext cx="5690478" cy="1323439"/>
          </a:xfrm>
          <a:prstGeom prst="rect">
            <a:avLst/>
          </a:prstGeom>
          <a:noFill/>
        </p:spPr>
        <p:txBody>
          <a:bodyPr wrap="square" rtlCol="0">
            <a:spAutoFit/>
          </a:bodyPr>
          <a:lstStyle/>
          <a:p>
            <a:r>
              <a:rPr lang="en-US" sz="4000" b="1">
                <a:solidFill>
                  <a:schemeClr val="tx1"/>
                </a:solidFill>
                <a:latin typeface="Times New Roman" panose="02020603050405020304" pitchFamily="18" charset="0"/>
                <a:cs typeface="Times New Roman" panose="02020603050405020304" pitchFamily="18" charset="0"/>
              </a:rPr>
              <a:t>IV.So sánh n-tier với </a:t>
            </a:r>
            <a:r>
              <a:rPr lang="en-US" sz="4000" b="1">
                <a:solidFill>
                  <a:schemeClr val="tx1"/>
                </a:solidFill>
                <a:latin typeface="Times New Roman" panose="02020603050405020304" pitchFamily="18" charset="0"/>
                <a:cs typeface="Times New Roman" panose="02020603050405020304" pitchFamily="18" charset="0"/>
              </a:rPr>
              <a:t>các </a:t>
            </a:r>
            <a:endParaRPr lang="en-US" sz="4000" b="1" smtClean="0">
              <a:solidFill>
                <a:schemeClr val="tx1"/>
              </a:solidFill>
              <a:latin typeface="Times New Roman" panose="02020603050405020304" pitchFamily="18" charset="0"/>
              <a:cs typeface="Times New Roman" panose="02020603050405020304" pitchFamily="18" charset="0"/>
            </a:endParaRPr>
          </a:p>
          <a:p>
            <a:r>
              <a:rPr lang="en-US" sz="4000" b="1" smtClean="0">
                <a:solidFill>
                  <a:schemeClr val="tx1"/>
                </a:solidFill>
                <a:latin typeface="Times New Roman" panose="02020603050405020304" pitchFamily="18" charset="0"/>
                <a:cs typeface="Times New Roman" panose="02020603050405020304" pitchFamily="18" charset="0"/>
              </a:rPr>
              <a:t>mô </a:t>
            </a:r>
            <a:r>
              <a:rPr lang="en-US" sz="4000" b="1">
                <a:solidFill>
                  <a:schemeClr val="tx1"/>
                </a:solidFill>
                <a:latin typeface="Times New Roman" panose="02020603050405020304" pitchFamily="18" charset="0"/>
                <a:cs typeface="Times New Roman" panose="02020603050405020304" pitchFamily="18" charset="0"/>
              </a:rPr>
              <a:t>hình khác</a:t>
            </a:r>
            <a:endParaRPr lang="en-US" sz="40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transition>
    <p:fade thruBlk="1"/>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23</a:t>
            </a:fld>
            <a:endParaRPr lang="en-GB"/>
          </a:p>
        </p:txBody>
      </p:sp>
      <p:sp>
        <p:nvSpPr>
          <p:cNvPr id="12" name="Title 2"/>
          <p:cNvSpPr txBox="1"/>
          <p:nvPr/>
        </p:nvSpPr>
        <p:spPr>
          <a:xfrm>
            <a:off x="252595" y="20030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panose="020B0604020202020204"/>
              <a:buNone/>
              <a:defRPr sz="2400" b="1" i="0" u="none" strike="noStrike" cap="none">
                <a:solidFill>
                  <a:schemeClr val="dk1"/>
                </a:solidFill>
                <a:latin typeface="Poiret One" panose="020B0604020202020204"/>
                <a:ea typeface="Poiret One" panose="020B0604020202020204"/>
                <a:cs typeface="Poiret One" panose="020B0604020202020204"/>
                <a:sym typeface="Poiret One" panose="020B0604020202020204"/>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l"/>
            <a:r>
              <a:rPr lang="en-US" dirty="0" err="1">
                <a:solidFill>
                  <a:schemeClr val="bg1">
                    <a:lumMod val="10000"/>
                  </a:schemeClr>
                </a:solidFill>
                <a:latin typeface="+mj-lt"/>
              </a:rPr>
              <a:t>Sự</a:t>
            </a:r>
            <a:r>
              <a:rPr lang="en-US" dirty="0">
                <a:solidFill>
                  <a:schemeClr val="bg1">
                    <a:lumMod val="10000"/>
                  </a:schemeClr>
                </a:solidFill>
                <a:latin typeface="+mj-lt"/>
              </a:rPr>
              <a:t> </a:t>
            </a:r>
            <a:r>
              <a:rPr lang="en-US" dirty="0" err="1">
                <a:solidFill>
                  <a:schemeClr val="bg1">
                    <a:lumMod val="10000"/>
                  </a:schemeClr>
                </a:solidFill>
                <a:latin typeface="+mj-lt"/>
              </a:rPr>
              <a:t>khác</a:t>
            </a:r>
            <a:r>
              <a:rPr lang="en-US" dirty="0">
                <a:solidFill>
                  <a:schemeClr val="bg1">
                    <a:lumMod val="10000"/>
                  </a:schemeClr>
                </a:solidFill>
                <a:latin typeface="+mj-lt"/>
              </a:rPr>
              <a:t> </a:t>
            </a:r>
            <a:r>
              <a:rPr lang="en-US" dirty="0" err="1">
                <a:solidFill>
                  <a:schemeClr val="bg1">
                    <a:lumMod val="10000"/>
                  </a:schemeClr>
                </a:solidFill>
                <a:latin typeface="+mj-lt"/>
              </a:rPr>
              <a:t>biệt</a:t>
            </a:r>
            <a:r>
              <a:rPr lang="en-US" dirty="0">
                <a:solidFill>
                  <a:schemeClr val="bg1">
                    <a:lumMod val="10000"/>
                  </a:schemeClr>
                </a:solidFill>
                <a:latin typeface="+mj-lt"/>
              </a:rPr>
              <a:t> </a:t>
            </a:r>
            <a:r>
              <a:rPr lang="en-US" dirty="0" err="1">
                <a:solidFill>
                  <a:schemeClr val="bg1">
                    <a:lumMod val="10000"/>
                  </a:schemeClr>
                </a:solidFill>
                <a:latin typeface="+mj-lt"/>
              </a:rPr>
              <a:t>giữa</a:t>
            </a:r>
            <a:r>
              <a:rPr lang="en-US" dirty="0">
                <a:solidFill>
                  <a:schemeClr val="bg1">
                    <a:lumMod val="10000"/>
                  </a:schemeClr>
                </a:solidFill>
                <a:latin typeface="+mj-lt"/>
              </a:rPr>
              <a:t> 3-tiers </a:t>
            </a:r>
            <a:r>
              <a:rPr lang="en-US" dirty="0" err="1">
                <a:solidFill>
                  <a:schemeClr val="bg1">
                    <a:lumMod val="10000"/>
                  </a:schemeClr>
                </a:solidFill>
                <a:latin typeface="+mj-lt"/>
              </a:rPr>
              <a:t>và</a:t>
            </a:r>
            <a:r>
              <a:rPr lang="en-US" dirty="0">
                <a:solidFill>
                  <a:schemeClr val="bg1">
                    <a:lumMod val="10000"/>
                  </a:schemeClr>
                </a:solidFill>
                <a:latin typeface="+mj-lt"/>
              </a:rPr>
              <a:t> MVC:</a:t>
            </a:r>
          </a:p>
        </p:txBody>
      </p:sp>
      <p:pic>
        <p:nvPicPr>
          <p:cNvPr id="13" name="Picture 12"/>
          <p:cNvPicPr>
            <a:picLocks noChangeAspect="1"/>
          </p:cNvPicPr>
          <p:nvPr/>
        </p:nvPicPr>
        <p:blipFill>
          <a:blip r:embed="rId2"/>
          <a:stretch>
            <a:fillRect/>
          </a:stretch>
        </p:blipFill>
        <p:spPr>
          <a:xfrm>
            <a:off x="697630" y="816255"/>
            <a:ext cx="1914525" cy="3990975"/>
          </a:xfrm>
          <a:prstGeom prst="rect">
            <a:avLst/>
          </a:prstGeom>
        </p:spPr>
      </p:pic>
      <p:pic>
        <p:nvPicPr>
          <p:cNvPr id="14" name="Picture 13"/>
          <p:cNvPicPr>
            <a:picLocks noChangeAspect="1"/>
          </p:cNvPicPr>
          <p:nvPr/>
        </p:nvPicPr>
        <p:blipFill>
          <a:blip r:embed="rId3"/>
          <a:stretch>
            <a:fillRect/>
          </a:stretch>
        </p:blipFill>
        <p:spPr>
          <a:xfrm>
            <a:off x="3272224" y="816254"/>
            <a:ext cx="5482710" cy="3990975"/>
          </a:xfrm>
          <a:prstGeom prst="rect">
            <a:avLst/>
          </a:prstGeom>
        </p:spPr>
      </p:pic>
    </p:spTree>
  </p:cSld>
  <p:clrMapOvr>
    <a:masterClrMapping/>
  </p:clrMapOvr>
  <p:transition>
    <p:fade thruBlk="1"/>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24</a:t>
            </a:fld>
            <a:endParaRPr lang="en-GB"/>
          </a:p>
        </p:txBody>
      </p:sp>
      <p:sp>
        <p:nvSpPr>
          <p:cNvPr id="7" name="Title 2"/>
          <p:cNvSpPr txBox="1"/>
          <p:nvPr/>
        </p:nvSpPr>
        <p:spPr>
          <a:xfrm>
            <a:off x="231879" y="46485"/>
            <a:ext cx="8190226"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800"/>
              <a:buFont typeface="Poiret One" panose="020B0604020202020204"/>
              <a:buNone/>
              <a:defRPr sz="2400" b="1" i="0" u="none" strike="noStrike" cap="none">
                <a:solidFill>
                  <a:schemeClr val="dk1"/>
                </a:solidFill>
                <a:latin typeface="Poiret One" panose="020B0604020202020204"/>
                <a:ea typeface="Poiret One" panose="020B0604020202020204"/>
                <a:cs typeface="Poiret One" panose="020B0604020202020204"/>
                <a:sym typeface="Poiret One" panose="020B0604020202020204"/>
              </a:defRPr>
            </a:lvl1pPr>
            <a:lvl2pPr marR="0" lvl="1"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2800"/>
              <a:buFont typeface="Bebas Neue"/>
              <a:buNone/>
              <a:defRPr sz="2800" b="0" i="0" u="none" strike="noStrike" cap="none">
                <a:solidFill>
                  <a:schemeClr val="dk1"/>
                </a:solidFill>
                <a:latin typeface="Bebas Neue"/>
                <a:ea typeface="Bebas Neue"/>
                <a:cs typeface="Bebas Neue"/>
                <a:sym typeface="Bebas Neue"/>
              </a:defRPr>
            </a:lvl9pPr>
          </a:lstStyle>
          <a:p>
            <a:pPr algn="l">
              <a:buClr>
                <a:srgbClr val="6D5B57"/>
              </a:buClr>
            </a:pPr>
            <a:r>
              <a:rPr lang="en-US" sz="3500" dirty="0" err="1">
                <a:solidFill>
                  <a:srgbClr val="F2E1D8">
                    <a:lumMod val="10000"/>
                  </a:srgbClr>
                </a:solidFill>
                <a:latin typeface="Arial" panose="020B0604020202020204"/>
              </a:rPr>
              <a:t>Sự</a:t>
            </a:r>
            <a:r>
              <a:rPr lang="en-US" sz="3500" dirty="0">
                <a:solidFill>
                  <a:srgbClr val="F2E1D8">
                    <a:lumMod val="10000"/>
                  </a:srgbClr>
                </a:solidFill>
                <a:latin typeface="Arial" panose="020B0604020202020204"/>
              </a:rPr>
              <a:t> </a:t>
            </a:r>
            <a:r>
              <a:rPr lang="en-US" sz="3500" dirty="0" err="1">
                <a:solidFill>
                  <a:srgbClr val="F2E1D8">
                    <a:lumMod val="10000"/>
                  </a:srgbClr>
                </a:solidFill>
                <a:latin typeface="Arial" panose="020B0604020202020204"/>
              </a:rPr>
              <a:t>khác</a:t>
            </a:r>
            <a:r>
              <a:rPr lang="en-US" sz="3500" dirty="0">
                <a:solidFill>
                  <a:srgbClr val="F2E1D8">
                    <a:lumMod val="10000"/>
                  </a:srgbClr>
                </a:solidFill>
                <a:latin typeface="Arial" panose="020B0604020202020204"/>
              </a:rPr>
              <a:t> </a:t>
            </a:r>
            <a:r>
              <a:rPr lang="en-US" sz="3500" dirty="0" err="1">
                <a:solidFill>
                  <a:srgbClr val="F2E1D8">
                    <a:lumMod val="10000"/>
                  </a:srgbClr>
                </a:solidFill>
                <a:latin typeface="Arial" panose="020B0604020202020204"/>
              </a:rPr>
              <a:t>biệt</a:t>
            </a:r>
            <a:r>
              <a:rPr lang="en-US" sz="3500" dirty="0">
                <a:solidFill>
                  <a:srgbClr val="F2E1D8">
                    <a:lumMod val="10000"/>
                  </a:srgbClr>
                </a:solidFill>
                <a:latin typeface="Arial" panose="020B0604020202020204"/>
              </a:rPr>
              <a:t> </a:t>
            </a:r>
            <a:r>
              <a:rPr lang="en-US" sz="3500" dirty="0" err="1">
                <a:solidFill>
                  <a:srgbClr val="F2E1D8">
                    <a:lumMod val="10000"/>
                  </a:srgbClr>
                </a:solidFill>
                <a:latin typeface="Arial" panose="020B0604020202020204"/>
              </a:rPr>
              <a:t>giữa</a:t>
            </a:r>
            <a:r>
              <a:rPr lang="en-US" sz="3500" dirty="0">
                <a:solidFill>
                  <a:srgbClr val="F2E1D8">
                    <a:lumMod val="10000"/>
                  </a:srgbClr>
                </a:solidFill>
                <a:latin typeface="Arial" panose="020B0604020202020204"/>
              </a:rPr>
              <a:t> 3-tiers </a:t>
            </a:r>
            <a:r>
              <a:rPr lang="en-US" sz="3500" dirty="0" err="1">
                <a:solidFill>
                  <a:srgbClr val="F2E1D8">
                    <a:lumMod val="10000"/>
                  </a:srgbClr>
                </a:solidFill>
                <a:latin typeface="Arial" panose="020B0604020202020204"/>
              </a:rPr>
              <a:t>và</a:t>
            </a:r>
            <a:r>
              <a:rPr lang="en-US" sz="3500" dirty="0">
                <a:solidFill>
                  <a:srgbClr val="F2E1D8">
                    <a:lumMod val="10000"/>
                  </a:srgbClr>
                </a:solidFill>
                <a:latin typeface="Arial" panose="020B0604020202020204"/>
              </a:rPr>
              <a:t> 3-layer:</a:t>
            </a:r>
          </a:p>
        </p:txBody>
      </p:sp>
      <p:sp>
        <p:nvSpPr>
          <p:cNvPr id="8" name="TextBox 7"/>
          <p:cNvSpPr txBox="1"/>
          <p:nvPr/>
        </p:nvSpPr>
        <p:spPr>
          <a:xfrm>
            <a:off x="231879" y="619185"/>
            <a:ext cx="6993944" cy="4278094"/>
          </a:xfrm>
          <a:prstGeom prst="rect">
            <a:avLst/>
          </a:prstGeom>
          <a:noFill/>
        </p:spPr>
        <p:txBody>
          <a:bodyPr wrap="square">
            <a:spAutoFit/>
          </a:bodyPr>
          <a:lstStyle/>
          <a:p>
            <a:pPr marL="285750" marR="0" lvl="0" indent="-285750" algn="just" defTabSz="914400" eaLnBrk="1" fontAlgn="auto" latinLnBrk="0" hangingPunct="1">
              <a:lnSpc>
                <a:spcPct val="100000"/>
              </a:lnSpc>
              <a:spcBef>
                <a:spcPts val="0"/>
              </a:spcBef>
              <a:spcAft>
                <a:spcPts val="0"/>
              </a:spcAft>
              <a:buClrTx/>
              <a:buSzTx/>
              <a:buFontTx/>
              <a:buChar char="-"/>
              <a:defRPr/>
            </a:pPr>
            <a:r>
              <a:rPr kumimoji="0" lang="vi-VN" sz="1600" b="0" i="0" u="none" strike="noStrike" kern="0" cap="none" spc="0" normalizeH="0" baseline="0" noProof="0" smtClean="0">
                <a:ln>
                  <a:noFill/>
                </a:ln>
                <a:solidFill>
                  <a:srgbClr val="F2E1D8">
                    <a:lumMod val="10000"/>
                  </a:srgbClr>
                </a:solidFill>
                <a:effectLst/>
                <a:uLnTx/>
                <a:uFillTx/>
                <a:latin typeface="Arial" panose="020B0604020202020204" pitchFamily="34" charset="0"/>
              </a:rPr>
              <a:t>3-tiers </a:t>
            </a:r>
            <a:r>
              <a:rPr kumimoji="0" lang="vi-VN" sz="1600" b="0" i="0" u="none" strike="noStrike" kern="0" cap="none" spc="0" normalizeH="0" baseline="0" noProof="0" dirty="0">
                <a:ln>
                  <a:noFill/>
                </a:ln>
                <a:solidFill>
                  <a:srgbClr val="F2E1D8">
                    <a:lumMod val="10000"/>
                  </a:srgbClr>
                </a:solidFill>
                <a:effectLst/>
                <a:uLnTx/>
                <a:uFillTx/>
                <a:latin typeface="Arial" panose="020B0604020202020204" pitchFamily="34" charset="0"/>
              </a:rPr>
              <a:t>có nghĩa là 3 tầng, 3-layer có nghĩa là 3 lớp. Về mặt ý nghĩa tầng sẽ lớn hơn lớp, mỗi tầng sẽ có nhiều </a:t>
            </a:r>
            <a:r>
              <a:rPr kumimoji="0" lang="vi-VN" sz="1600" b="0" i="0" u="none" strike="noStrike" kern="0" cap="none" spc="0" normalizeH="0" baseline="0" noProof="0">
                <a:ln>
                  <a:noFill/>
                </a:ln>
                <a:solidFill>
                  <a:srgbClr val="F2E1D8">
                    <a:lumMod val="10000"/>
                  </a:srgbClr>
                </a:solidFill>
                <a:effectLst/>
                <a:uLnTx/>
                <a:uFillTx/>
                <a:latin typeface="Arial" panose="020B0604020202020204" pitchFamily="34" charset="0"/>
              </a:rPr>
              <a:t>lớp</a:t>
            </a:r>
            <a:r>
              <a:rPr kumimoji="0" lang="vi-VN" sz="1600" b="0" i="0" u="none" strike="noStrike" kern="0" cap="none" spc="0" normalizeH="0" baseline="0" noProof="0" smtClean="0">
                <a:ln>
                  <a:noFill/>
                </a:ln>
                <a:solidFill>
                  <a:srgbClr val="F2E1D8">
                    <a:lumMod val="10000"/>
                  </a:srgbClr>
                </a:solidFill>
                <a:effectLst/>
                <a:uLnTx/>
                <a:uFillTx/>
                <a:latin typeface="Arial" panose="020B0604020202020204" pitchFamily="34" charset="0"/>
              </a:rPr>
              <a:t>.</a:t>
            </a:r>
            <a:endParaRPr kumimoji="0" lang="en-US" sz="1600" b="0" i="0" u="none" strike="noStrike" kern="0" cap="none" spc="0" normalizeH="0" baseline="0" noProof="0" smtClean="0">
              <a:ln>
                <a:noFill/>
              </a:ln>
              <a:solidFill>
                <a:srgbClr val="F2E1D8">
                  <a:lumMod val="10000"/>
                </a:srgbClr>
              </a:solidFill>
              <a:effectLst/>
              <a:uLnTx/>
              <a:uFillTx/>
              <a:latin typeface="Arial" panose="020B0604020202020204" pitchFamily="34" charset="0"/>
            </a:endParaRPr>
          </a:p>
          <a:p>
            <a:pPr marL="285750" marR="0" lvl="0" indent="-285750" algn="just" defTabSz="914400" eaLnBrk="1" fontAlgn="auto" latinLnBrk="0" hangingPunct="1">
              <a:lnSpc>
                <a:spcPct val="100000"/>
              </a:lnSpc>
              <a:spcBef>
                <a:spcPts val="0"/>
              </a:spcBef>
              <a:spcAft>
                <a:spcPts val="0"/>
              </a:spcAft>
              <a:buClrTx/>
              <a:buSzTx/>
              <a:buFontTx/>
              <a:buChar char="-"/>
              <a:defRPr/>
            </a:pPr>
            <a:endParaRPr kumimoji="0" lang="en-US" sz="1600" b="0" i="0" u="none" strike="noStrike" kern="0" cap="none" spc="0" normalizeH="0" baseline="0" noProof="0" dirty="0">
              <a:ln>
                <a:noFill/>
              </a:ln>
              <a:solidFill>
                <a:srgbClr val="F2E1D8">
                  <a:lumMod val="10000"/>
                </a:srgbClr>
              </a:solidFill>
              <a:effectLst/>
              <a:uLnTx/>
              <a:uFillTx/>
            </a:endParaRPr>
          </a:p>
          <a:p>
            <a:pPr marL="285750" marR="0" lvl="0" indent="-285750" algn="just" defTabSz="914400" eaLnBrk="1" fontAlgn="auto" latinLnBrk="0" hangingPunct="1">
              <a:lnSpc>
                <a:spcPct val="100000"/>
              </a:lnSpc>
              <a:spcBef>
                <a:spcPts val="0"/>
              </a:spcBef>
              <a:spcAft>
                <a:spcPts val="0"/>
              </a:spcAft>
              <a:buClrTx/>
              <a:buSzTx/>
              <a:buFontTx/>
              <a:buChar char="-"/>
              <a:defRPr/>
            </a:pPr>
            <a:r>
              <a:rPr kumimoji="0" lang="vi-VN" sz="1600" b="0" i="0" u="none" strike="noStrike" kern="0" cap="none" spc="0" normalizeH="0" baseline="0" noProof="0" smtClean="0">
                <a:ln>
                  <a:noFill/>
                </a:ln>
                <a:solidFill>
                  <a:srgbClr val="F2E1D8">
                    <a:lumMod val="10000"/>
                  </a:srgbClr>
                </a:solidFill>
                <a:effectLst/>
                <a:uLnTx/>
                <a:uFillTx/>
                <a:latin typeface="Arial" panose="020B0604020202020204" pitchFamily="34" charset="0"/>
              </a:rPr>
              <a:t>Khi </a:t>
            </a:r>
            <a:r>
              <a:rPr kumimoji="0" lang="vi-VN" sz="1600" b="0" i="0" u="none" strike="noStrike" kern="0" cap="none" spc="0" normalizeH="0" baseline="0" noProof="0" dirty="0">
                <a:ln>
                  <a:noFill/>
                </a:ln>
                <a:solidFill>
                  <a:srgbClr val="F2E1D8">
                    <a:lumMod val="10000"/>
                  </a:srgbClr>
                </a:solidFill>
                <a:effectLst/>
                <a:uLnTx/>
                <a:uFillTx/>
                <a:latin typeface="Arial" panose="020B0604020202020204" pitchFamily="34" charset="0"/>
              </a:rPr>
              <a:t>dùng từ layer, chúng ta nói tới việc phân chia ứng dụng thành các thành phần một cách logic theo chức năng hoặc theo vai trò, điều này giúp phần mềm của bạn có cấu trúc sáng sủa, dễ dùng lại, từ đó giúp việc phát triển và bảo trì dễ dàng hơn. Các layer khác nhau khi được thực thi vẫn có thể nằm trong cùng một vùng bộ nhớ của một process, và hiển nhiên việc giao tiếp giữa 2 layer có thể không phải là giao tiếp giữa 2 process, đồng nghĩa với việc chúng không liên quan tới mô hình </a:t>
            </a:r>
            <a:r>
              <a:rPr kumimoji="0" lang="vi-VN" sz="1600" b="0" i="0" u="none" strike="noStrike" kern="0" cap="none" spc="0" normalizeH="0" baseline="0" noProof="0">
                <a:ln>
                  <a:noFill/>
                </a:ln>
                <a:solidFill>
                  <a:srgbClr val="F2E1D8">
                    <a:lumMod val="10000"/>
                  </a:srgbClr>
                </a:solidFill>
                <a:effectLst/>
                <a:uLnTx/>
                <a:uFillTx/>
                <a:latin typeface="Arial" panose="020B0604020202020204" pitchFamily="34" charset="0"/>
              </a:rPr>
              <a:t>client/server</a:t>
            </a:r>
            <a:r>
              <a:rPr kumimoji="0" lang="vi-VN" sz="1600" b="0" i="0" u="none" strike="noStrike" kern="0" cap="none" spc="0" normalizeH="0" baseline="0" noProof="0" smtClean="0">
                <a:ln>
                  <a:noFill/>
                </a:ln>
                <a:solidFill>
                  <a:srgbClr val="F2E1D8">
                    <a:lumMod val="10000"/>
                  </a:srgbClr>
                </a:solidFill>
                <a:effectLst/>
                <a:uLnTx/>
                <a:uFillTx/>
                <a:latin typeface="Arial" panose="020B0604020202020204" pitchFamily="34" charset="0"/>
              </a:rPr>
              <a:t>.</a:t>
            </a:r>
            <a:endParaRPr kumimoji="0" lang="en-US" sz="1600" b="0" i="0" u="none" strike="noStrike" kern="0" cap="none" spc="0" normalizeH="0" baseline="0" noProof="0" smtClean="0">
              <a:ln>
                <a:noFill/>
              </a:ln>
              <a:solidFill>
                <a:srgbClr val="F2E1D8">
                  <a:lumMod val="10000"/>
                </a:srgbClr>
              </a:solidFill>
              <a:effectLst/>
              <a:uLnTx/>
              <a:uFillTx/>
              <a:latin typeface="Arial" panose="020B0604020202020204" pitchFamily="34" charset="0"/>
            </a:endParaRPr>
          </a:p>
          <a:p>
            <a:pPr marL="285750" marR="0" lvl="0" indent="-285750" algn="just" defTabSz="914400" eaLnBrk="1" fontAlgn="auto" latinLnBrk="0" hangingPunct="1">
              <a:lnSpc>
                <a:spcPct val="100000"/>
              </a:lnSpc>
              <a:spcBef>
                <a:spcPts val="0"/>
              </a:spcBef>
              <a:spcAft>
                <a:spcPts val="0"/>
              </a:spcAft>
              <a:buClrTx/>
              <a:buSzTx/>
              <a:buFontTx/>
              <a:buChar char="-"/>
              <a:defRPr/>
            </a:pPr>
            <a:endParaRPr kumimoji="0" lang="vi-VN" sz="1600" b="0" i="0" u="none" strike="noStrike" kern="0" cap="none" spc="0" normalizeH="0" baseline="0" noProof="0" dirty="0">
              <a:ln>
                <a:noFill/>
              </a:ln>
              <a:solidFill>
                <a:srgbClr val="F2E1D8">
                  <a:lumMod val="10000"/>
                </a:srgbClr>
              </a:solidFill>
              <a:effectLst/>
              <a:uLnTx/>
              <a:uFillTx/>
              <a:latin typeface="Arial" panose="020B0604020202020204" pitchFamily="34" charset="0"/>
            </a:endParaRPr>
          </a:p>
          <a:p>
            <a:pPr marL="0" marR="0" lvl="0" indent="0" algn="just" defTabSz="914400" eaLnBrk="1" fontAlgn="auto" latinLnBrk="0" hangingPunct="1">
              <a:lnSpc>
                <a:spcPct val="100000"/>
              </a:lnSpc>
              <a:spcBef>
                <a:spcPts val="0"/>
              </a:spcBef>
              <a:spcAft>
                <a:spcPts val="0"/>
              </a:spcAft>
              <a:buClrTx/>
              <a:buSzTx/>
              <a:buFontTx/>
              <a:buNone/>
              <a:defRPr/>
            </a:pPr>
            <a:r>
              <a:rPr kumimoji="0" lang="vi-VN" sz="1600" b="0" i="0" u="none" strike="noStrike" kern="0" cap="none" spc="0" normalizeH="0" baseline="0" noProof="0" dirty="0">
                <a:ln>
                  <a:noFill/>
                </a:ln>
                <a:solidFill>
                  <a:srgbClr val="F2E1D8">
                    <a:lumMod val="10000"/>
                  </a:srgbClr>
                </a:solidFill>
                <a:effectLst/>
                <a:uLnTx/>
                <a:uFillTx/>
                <a:latin typeface="Arial" panose="020B0604020202020204" pitchFamily="34" charset="0"/>
              </a:rPr>
              <a:t>- Trái lại, tier liên quan đến cách phân chia một cách vật lý các thành phần trên các máy tính khác nhau. Điều làm nhiều người nhầm lẫn giữa layer và tier là chúng có cùng cách phân chia (presentation, business, data), tuy nhiên trên thực tế chúng khác nhau. Vì cách phân chia như trên nên 1 tier có thể chứa nhiều hơn 1 </a:t>
            </a:r>
            <a:r>
              <a:rPr kumimoji="0" lang="vi-VN" sz="1600" b="0" i="0" u="none" strike="noStrike" kern="0" cap="none" spc="0" normalizeH="0" baseline="0" noProof="0">
                <a:ln>
                  <a:noFill/>
                </a:ln>
                <a:solidFill>
                  <a:srgbClr val="F2E1D8">
                    <a:lumMod val="10000"/>
                  </a:srgbClr>
                </a:solidFill>
                <a:effectLst/>
                <a:uLnTx/>
                <a:uFillTx/>
                <a:latin typeface="Arial" panose="020B0604020202020204" pitchFamily="34" charset="0"/>
              </a:rPr>
              <a:t>layer</a:t>
            </a:r>
            <a:r>
              <a:rPr kumimoji="0" lang="vi-VN" sz="1600" b="0" i="0" u="none" strike="noStrike" kern="0" cap="none" spc="0" normalizeH="0" baseline="0" noProof="0" smtClean="0">
                <a:ln>
                  <a:noFill/>
                </a:ln>
                <a:solidFill>
                  <a:srgbClr val="F2E1D8">
                    <a:lumMod val="10000"/>
                  </a:srgbClr>
                </a:solidFill>
                <a:effectLst/>
                <a:uLnTx/>
                <a:uFillTx/>
                <a:latin typeface="Arial" panose="020B0604020202020204" pitchFamily="34" charset="0"/>
              </a:rPr>
              <a:t>.</a:t>
            </a:r>
            <a:endParaRPr kumimoji="0" lang="en-US" sz="1600" b="0" i="0" u="none" strike="noStrike" kern="0" cap="none" spc="0" normalizeH="0" baseline="0" noProof="0" dirty="0">
              <a:ln>
                <a:noFill/>
              </a:ln>
              <a:solidFill>
                <a:srgbClr val="F2E1D8">
                  <a:lumMod val="10000"/>
                </a:srgbClr>
              </a:solidFill>
              <a:effectLst/>
              <a:uLnTx/>
              <a:uFillTx/>
            </a:endParaRPr>
          </a:p>
        </p:txBody>
      </p:sp>
    </p:spTree>
  </p:cSld>
  <p:clrMapOvr>
    <a:masterClrMapping/>
  </p:clrMapOvr>
  <p:transition>
    <p:fade thruBlk="1"/>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colorTemperature colorTemp="6061"/>
                    </a14:imgEffect>
                  </a14:imgLayer>
                </a14:imgProps>
              </a:ext>
            </a:extLst>
          </a:blip>
          <a:stretch>
            <a:fillRect/>
          </a:stretch>
        </a:blipFill>
        <a:effectLst/>
      </p:bgPr>
    </p:bg>
    <p:spTree>
      <p:nvGrpSpPr>
        <p:cNvPr id="1" name="Shape 136"/>
        <p:cNvGrpSpPr/>
        <p:nvPr/>
      </p:nvGrpSpPr>
      <p:grpSpPr>
        <a:xfrm>
          <a:off x="0" y="0"/>
          <a:ext cx="0" cy="0"/>
          <a:chOff x="0" y="0"/>
          <a:chExt cx="0" cy="0"/>
        </a:xfrm>
      </p:grpSpPr>
      <p:sp>
        <p:nvSpPr>
          <p:cNvPr id="2" name="TextBox 1"/>
          <p:cNvSpPr txBox="1"/>
          <p:nvPr/>
        </p:nvSpPr>
        <p:spPr>
          <a:xfrm>
            <a:off x="1641422" y="1732301"/>
            <a:ext cx="6618158" cy="839449"/>
          </a:xfrm>
          <a:prstGeom prst="rect">
            <a:avLst/>
          </a:prstGeom>
          <a:noFill/>
        </p:spPr>
        <p:txBody>
          <a:bodyPr wrap="square" rtlCol="0">
            <a:spAutoFit/>
          </a:bodyPr>
          <a:lstStyle/>
          <a:p>
            <a:r>
              <a:rPr lang="en-US" sz="4800" smtClean="0">
                <a:solidFill>
                  <a:schemeClr val="bg1"/>
                </a:solidFill>
                <a:latin typeface="Times New Roman" panose="02020603050405020304" pitchFamily="18" charset="0"/>
                <a:cs typeface="Times New Roman" panose="02020603050405020304" pitchFamily="18" charset="0"/>
              </a:rPr>
              <a:t>V.Demo </a:t>
            </a:r>
            <a:r>
              <a:rPr lang="en-US" sz="4800" dirty="0" err="1">
                <a:solidFill>
                  <a:schemeClr val="bg1"/>
                </a:solidFill>
                <a:latin typeface="Times New Roman" panose="02020603050405020304" pitchFamily="18" charset="0"/>
                <a:cs typeface="Times New Roman" panose="02020603050405020304" pitchFamily="18" charset="0"/>
              </a:rPr>
              <a:t>chương</a:t>
            </a:r>
            <a:r>
              <a:rPr lang="en-US" sz="4800" dirty="0">
                <a:solidFill>
                  <a:schemeClr val="bg1"/>
                </a:solidFill>
                <a:latin typeface="Times New Roman" panose="02020603050405020304" pitchFamily="18" charset="0"/>
                <a:cs typeface="Times New Roman" panose="02020603050405020304" pitchFamily="18" charset="0"/>
              </a:rPr>
              <a:t> </a:t>
            </a:r>
            <a:r>
              <a:rPr lang="en-US" sz="4800" dirty="0" err="1">
                <a:solidFill>
                  <a:schemeClr val="bg1"/>
                </a:solidFill>
                <a:latin typeface="Times New Roman" panose="02020603050405020304" pitchFamily="18" charset="0"/>
                <a:cs typeface="Times New Roman" panose="02020603050405020304" pitchFamily="18" charset="0"/>
              </a:rPr>
              <a:t>trình</a:t>
            </a:r>
            <a:endParaRPr lang="en-US" sz="48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ransition>
    <p:fade thruBlk="1"/>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Shape 278"/>
        <p:cNvGrpSpPr/>
        <p:nvPr/>
      </p:nvGrpSpPr>
      <p:grpSpPr>
        <a:xfrm>
          <a:off x="0" y="0"/>
          <a:ext cx="0" cy="0"/>
          <a:chOff x="0" y="0"/>
          <a:chExt cx="0" cy="0"/>
        </a:xfrm>
      </p:grpSpPr>
      <p:sp>
        <p:nvSpPr>
          <p:cNvPr id="279" name="Google Shape;279;p36"/>
          <p:cNvSpPr txBox="1">
            <a:spLocks noGrp="1"/>
          </p:cNvSpPr>
          <p:nvPr>
            <p:ph type="ctrTitle" idx="4294967295"/>
          </p:nvPr>
        </p:nvSpPr>
        <p:spPr>
          <a:xfrm>
            <a:off x="2140050" y="872875"/>
            <a:ext cx="48639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6000">
                <a:solidFill>
                  <a:srgbClr val="FFFFFF"/>
                </a:solidFill>
              </a:rPr>
              <a:t>Thanks!</a:t>
            </a:r>
            <a:endParaRPr sz="6000">
              <a:solidFill>
                <a:srgbClr val="FFFFFF"/>
              </a:solidFill>
            </a:endParaRPr>
          </a:p>
        </p:txBody>
      </p:sp>
      <p:sp>
        <p:nvSpPr>
          <p:cNvPr id="280" name="Google Shape;280;p36"/>
          <p:cNvSpPr txBox="1">
            <a:spLocks noGrp="1"/>
          </p:cNvSpPr>
          <p:nvPr>
            <p:ph type="subTitle" idx="4294967295"/>
          </p:nvPr>
        </p:nvSpPr>
        <p:spPr>
          <a:xfrm>
            <a:off x="2140050" y="2072430"/>
            <a:ext cx="48639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GB" sz="3600">
                <a:solidFill>
                  <a:srgbClr val="FFFFFF"/>
                </a:solidFill>
              </a:rPr>
              <a:t>Any questions?</a:t>
            </a:r>
            <a:endParaRPr sz="3600">
              <a:solidFill>
                <a:srgbClr val="FFFFFF"/>
              </a:solidFill>
            </a:endParaRPr>
          </a:p>
        </p:txBody>
      </p:sp>
      <p:sp>
        <p:nvSpPr>
          <p:cNvPr id="282" name="Google Shape;282;p36"/>
          <p:cNvSpPr txBox="1">
            <a:spLocks noGrp="1"/>
          </p:cNvSpPr>
          <p:nvPr>
            <p:ph type="sldNum" idx="12"/>
          </p:nvPr>
        </p:nvSpPr>
        <p:spPr>
          <a:xfrm>
            <a:off x="4297650" y="4673651"/>
            <a:ext cx="548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26</a:t>
            </a:fld>
            <a:endParaRPr lang="en-GB"/>
          </a:p>
        </p:txBody>
      </p:sp>
    </p:spTree>
  </p:cSld>
  <p:clrMapOvr>
    <a:masterClrMapping/>
  </p:clrMapOvr>
  <p:transition>
    <p:fade thruBlk="1"/>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2" name="TextBox 1"/>
          <p:cNvSpPr txBox="1"/>
          <p:nvPr/>
        </p:nvSpPr>
        <p:spPr>
          <a:xfrm>
            <a:off x="596265" y="1356995"/>
            <a:ext cx="5323272" cy="1631216"/>
          </a:xfrm>
          <a:prstGeom prst="rect">
            <a:avLst/>
          </a:prstGeom>
          <a:noFill/>
        </p:spPr>
        <p:txBody>
          <a:bodyPr wrap="square" rtlCol="0">
            <a:spAutoFit/>
          </a:bodyPr>
          <a:lstStyle/>
          <a:p>
            <a:r>
              <a:rPr lang="en-US" sz="5000" b="1" dirty="0" err="1">
                <a:ln/>
                <a:solidFill>
                  <a:schemeClr val="tx1"/>
                </a:solidFill>
                <a:latin typeface="Times New Roman" panose="02020603050405020304" pitchFamily="18" charset="0"/>
                <a:cs typeface="Times New Roman" panose="02020603050405020304" pitchFamily="18" charset="0"/>
              </a:rPr>
              <a:t>I.Tổng</a:t>
            </a:r>
            <a:r>
              <a:rPr lang="en-US" sz="5000" b="1" dirty="0">
                <a:ln/>
                <a:solidFill>
                  <a:schemeClr val="tx1"/>
                </a:solidFill>
                <a:latin typeface="Times New Roman" panose="02020603050405020304" pitchFamily="18" charset="0"/>
                <a:cs typeface="Times New Roman" panose="02020603050405020304" pitchFamily="18" charset="0"/>
              </a:rPr>
              <a:t> </a:t>
            </a:r>
            <a:r>
              <a:rPr lang="en-US" sz="5000" b="1" dirty="0" err="1">
                <a:ln/>
                <a:solidFill>
                  <a:schemeClr val="tx1"/>
                </a:solidFill>
                <a:latin typeface="Times New Roman" panose="02020603050405020304" pitchFamily="18" charset="0"/>
                <a:cs typeface="Times New Roman" panose="02020603050405020304" pitchFamily="18" charset="0"/>
              </a:rPr>
              <a:t>quan</a:t>
            </a:r>
            <a:r>
              <a:rPr lang="en-US" sz="5000" b="1" dirty="0">
                <a:ln/>
                <a:solidFill>
                  <a:schemeClr val="tx1"/>
                </a:solidFill>
                <a:latin typeface="Times New Roman" panose="02020603050405020304" pitchFamily="18" charset="0"/>
                <a:cs typeface="Times New Roman" panose="02020603050405020304" pitchFamily="18" charset="0"/>
              </a:rPr>
              <a:t> </a:t>
            </a:r>
            <a:r>
              <a:rPr lang="en-US" sz="5000" b="1" dirty="0" err="1">
                <a:ln/>
                <a:solidFill>
                  <a:schemeClr val="tx1"/>
                </a:solidFill>
                <a:latin typeface="Times New Roman" panose="02020603050405020304" pitchFamily="18" charset="0"/>
                <a:cs typeface="Times New Roman" panose="02020603050405020304" pitchFamily="18" charset="0"/>
              </a:rPr>
              <a:t>kiến</a:t>
            </a:r>
            <a:r>
              <a:rPr lang="en-US" sz="5000" b="1" dirty="0">
                <a:ln/>
                <a:solidFill>
                  <a:schemeClr val="tx1"/>
                </a:solidFill>
                <a:latin typeface="Times New Roman" panose="02020603050405020304" pitchFamily="18" charset="0"/>
                <a:cs typeface="Times New Roman" panose="02020603050405020304" pitchFamily="18" charset="0"/>
              </a:rPr>
              <a:t> </a:t>
            </a:r>
            <a:r>
              <a:rPr lang="en-US" sz="5000" b="1" dirty="0" err="1">
                <a:ln/>
                <a:solidFill>
                  <a:schemeClr val="tx1"/>
                </a:solidFill>
                <a:latin typeface="Times New Roman" panose="02020603050405020304" pitchFamily="18" charset="0"/>
                <a:cs typeface="Times New Roman" panose="02020603050405020304" pitchFamily="18" charset="0"/>
              </a:rPr>
              <a:t>trúc</a:t>
            </a:r>
            <a:r>
              <a:rPr lang="en-US" sz="5000" b="1" dirty="0">
                <a:ln/>
                <a:solidFill>
                  <a:schemeClr val="tx1"/>
                </a:solidFill>
                <a:latin typeface="Times New Roman" panose="02020603050405020304" pitchFamily="18" charset="0"/>
                <a:cs typeface="Times New Roman" panose="02020603050405020304" pitchFamily="18" charset="0"/>
              </a:rPr>
              <a:t> </a:t>
            </a:r>
            <a:r>
              <a:rPr lang="en-US" sz="5000" b="1" dirty="0" err="1">
                <a:ln/>
                <a:solidFill>
                  <a:schemeClr val="tx1"/>
                </a:solidFill>
                <a:latin typeface="Times New Roman" panose="02020603050405020304" pitchFamily="18" charset="0"/>
                <a:cs typeface="Times New Roman" panose="02020603050405020304" pitchFamily="18" charset="0"/>
              </a:rPr>
              <a:t>đa</a:t>
            </a:r>
            <a:r>
              <a:rPr lang="en-US" sz="5000" b="1" dirty="0">
                <a:ln/>
                <a:solidFill>
                  <a:schemeClr val="tx1"/>
                </a:solidFill>
                <a:latin typeface="Times New Roman" panose="02020603050405020304" pitchFamily="18" charset="0"/>
                <a:cs typeface="Times New Roman" panose="02020603050405020304" pitchFamily="18" charset="0"/>
              </a:rPr>
              <a:t> </a:t>
            </a:r>
            <a:r>
              <a:rPr lang="en-US" sz="5000" b="1" dirty="0" err="1">
                <a:ln/>
                <a:solidFill>
                  <a:schemeClr val="tx1"/>
                </a:solidFill>
                <a:latin typeface="Times New Roman" panose="02020603050405020304" pitchFamily="18" charset="0"/>
                <a:cs typeface="Times New Roman" panose="02020603050405020304" pitchFamily="18" charset="0"/>
              </a:rPr>
              <a:t>tầng</a:t>
            </a:r>
            <a:r>
              <a:rPr lang="en-US" sz="5000" b="1" dirty="0">
                <a:ln/>
                <a:solidFill>
                  <a:schemeClr val="tx1"/>
                </a:solidFill>
                <a:latin typeface="Times New Roman" panose="02020603050405020304" pitchFamily="18" charset="0"/>
                <a:cs typeface="Times New Roman" panose="02020603050405020304" pitchFamily="18" charset="0"/>
              </a:rPr>
              <a:t> </a:t>
            </a:r>
          </a:p>
        </p:txBody>
      </p:sp>
    </p:spTree>
  </p:cSld>
  <p:clrMapOvr>
    <a:masterClrMapping/>
  </p:clrMapOvr>
  <p:transition>
    <p:fade thruBlk="1"/>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69722" y="49922"/>
            <a:ext cx="8402961" cy="706755"/>
          </a:xfrm>
          <a:prstGeom prst="rect">
            <a:avLst/>
          </a:prstGeom>
          <a:noFill/>
        </p:spPr>
        <p:txBody>
          <a:bodyPr wrap="square" rtlCol="0">
            <a:spAutoFit/>
          </a:bodyPr>
          <a:lstStyle/>
          <a:p>
            <a:r>
              <a:rPr lang="en-US" sz="4000" b="1" smtClean="0">
                <a:solidFill>
                  <a:schemeClr val="bg1">
                    <a:lumMod val="10000"/>
                  </a:schemeClr>
                </a:solidFill>
                <a:latin typeface="Times New Roman" panose="02020603050405020304" pitchFamily="18" charset="0"/>
                <a:cs typeface="Times New Roman" panose="02020603050405020304" pitchFamily="18" charset="0"/>
              </a:rPr>
              <a:t>Giới </a:t>
            </a:r>
            <a:r>
              <a:rPr lang="en-US" sz="4000" b="1" dirty="0" err="1">
                <a:solidFill>
                  <a:schemeClr val="bg1">
                    <a:lumMod val="10000"/>
                  </a:schemeClr>
                </a:solidFill>
                <a:latin typeface="Times New Roman" panose="02020603050405020304" pitchFamily="18" charset="0"/>
                <a:cs typeface="Times New Roman" panose="02020603050405020304" pitchFamily="18" charset="0"/>
              </a:rPr>
              <a:t>thiệu</a:t>
            </a:r>
            <a:r>
              <a:rPr lang="en-US" sz="4000" b="1" dirty="0">
                <a:solidFill>
                  <a:schemeClr val="bg1">
                    <a:lumMod val="10000"/>
                  </a:schemeClr>
                </a:solidFill>
                <a:latin typeface="Times New Roman" panose="02020603050405020304" pitchFamily="18" charset="0"/>
                <a:cs typeface="Times New Roman" panose="02020603050405020304" pitchFamily="18" charset="0"/>
              </a:rPr>
              <a:t> </a:t>
            </a:r>
            <a:r>
              <a:rPr lang="en-US" sz="4000" b="1" dirty="0" err="1">
                <a:solidFill>
                  <a:schemeClr val="bg1">
                    <a:lumMod val="10000"/>
                  </a:schemeClr>
                </a:solidFill>
                <a:latin typeface="Times New Roman" panose="02020603050405020304" pitchFamily="18" charset="0"/>
                <a:cs typeface="Times New Roman" panose="02020603050405020304" pitchFamily="18" charset="0"/>
              </a:rPr>
              <a:t>kiến</a:t>
            </a:r>
            <a:r>
              <a:rPr lang="en-US" sz="4000" b="1" dirty="0">
                <a:solidFill>
                  <a:schemeClr val="bg1">
                    <a:lumMod val="10000"/>
                  </a:schemeClr>
                </a:solidFill>
                <a:latin typeface="Times New Roman" panose="02020603050405020304" pitchFamily="18" charset="0"/>
                <a:cs typeface="Times New Roman" panose="02020603050405020304" pitchFamily="18" charset="0"/>
              </a:rPr>
              <a:t> </a:t>
            </a:r>
            <a:r>
              <a:rPr lang="en-US" sz="4000" b="1" dirty="0" err="1">
                <a:solidFill>
                  <a:schemeClr val="bg1">
                    <a:lumMod val="10000"/>
                  </a:schemeClr>
                </a:solidFill>
                <a:latin typeface="Times New Roman" panose="02020603050405020304" pitchFamily="18" charset="0"/>
                <a:cs typeface="Times New Roman" panose="02020603050405020304" pitchFamily="18" charset="0"/>
              </a:rPr>
              <a:t>trúc</a:t>
            </a:r>
            <a:r>
              <a:rPr lang="en-US" sz="4000" b="1" dirty="0">
                <a:solidFill>
                  <a:schemeClr val="bg1">
                    <a:lumMod val="10000"/>
                  </a:schemeClr>
                </a:solidFill>
                <a:latin typeface="Times New Roman" panose="02020603050405020304" pitchFamily="18" charset="0"/>
                <a:cs typeface="Times New Roman" panose="02020603050405020304" pitchFamily="18" charset="0"/>
              </a:rPr>
              <a:t> </a:t>
            </a:r>
            <a:r>
              <a:rPr lang="en-US" sz="4000" b="1" dirty="0" err="1">
                <a:solidFill>
                  <a:schemeClr val="bg1">
                    <a:lumMod val="10000"/>
                  </a:schemeClr>
                </a:solidFill>
                <a:latin typeface="Times New Roman" panose="02020603050405020304" pitchFamily="18" charset="0"/>
                <a:cs typeface="Times New Roman" panose="02020603050405020304" pitchFamily="18" charset="0"/>
              </a:rPr>
              <a:t>đa</a:t>
            </a:r>
            <a:r>
              <a:rPr lang="en-US" sz="4000" b="1" dirty="0">
                <a:solidFill>
                  <a:schemeClr val="bg1">
                    <a:lumMod val="10000"/>
                  </a:schemeClr>
                </a:solidFill>
                <a:latin typeface="Times New Roman" panose="02020603050405020304" pitchFamily="18" charset="0"/>
                <a:cs typeface="Times New Roman" panose="02020603050405020304" pitchFamily="18" charset="0"/>
              </a:rPr>
              <a:t> </a:t>
            </a:r>
            <a:r>
              <a:rPr lang="en-US" sz="4000" b="1" dirty="0" err="1">
                <a:solidFill>
                  <a:schemeClr val="bg1">
                    <a:lumMod val="10000"/>
                  </a:schemeClr>
                </a:solidFill>
                <a:latin typeface="Times New Roman" panose="02020603050405020304" pitchFamily="18" charset="0"/>
                <a:cs typeface="Times New Roman" panose="02020603050405020304" pitchFamily="18" charset="0"/>
              </a:rPr>
              <a:t>tầng</a:t>
            </a:r>
            <a:endParaRPr lang="en-US" sz="40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341531" y="1050422"/>
            <a:ext cx="5990518" cy="920701"/>
          </a:xfrm>
          <a:prstGeom prst="rect">
            <a:avLst/>
          </a:prstGeom>
          <a:noFill/>
        </p:spPr>
        <p:txBody>
          <a:bodyPr wrap="square">
            <a:spAutoFit/>
          </a:bodyPr>
          <a:lstStyle/>
          <a:p>
            <a:pPr marL="0" marR="0" algn="just">
              <a:lnSpc>
                <a:spcPts val="1875"/>
              </a:lnSpc>
              <a:spcBef>
                <a:spcPts val="0"/>
              </a:spcBef>
              <a:spcAft>
                <a:spcPts val="600"/>
              </a:spcAft>
            </a:pPr>
            <a:r>
              <a:rPr lang="en-US" sz="1600" b="1" smtClean="0">
                <a:solidFill>
                  <a:srgbClr val="222222"/>
                </a:solidFill>
                <a:effectLst/>
                <a:latin typeface="+mj-lt"/>
                <a:ea typeface="Times New Roman" panose="02020603050405020304" pitchFamily="18" charset="0"/>
                <a:cs typeface="Times New Roman" panose="02020603050405020304" pitchFamily="18" charset="0"/>
              </a:rPr>
              <a:t>* Nếu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dự</a:t>
            </a:r>
            <a:r>
              <a:rPr lang="en-US" sz="1600" b="1" dirty="0">
                <a:solidFill>
                  <a:srgbClr val="222222"/>
                </a:solidFill>
                <a:effectLst/>
                <a:latin typeface="+mj-lt"/>
                <a:ea typeface="Times New Roman" panose="02020603050405020304" pitchFamily="18" charset="0"/>
                <a:cs typeface="Times New Roman" panose="02020603050405020304" pitchFamily="18" charset="0"/>
              </a:rPr>
              <a:t>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án</a:t>
            </a:r>
            <a:r>
              <a:rPr lang="en-US" sz="1600" b="1" dirty="0">
                <a:solidFill>
                  <a:srgbClr val="222222"/>
                </a:solidFill>
                <a:effectLst/>
                <a:latin typeface="+mj-lt"/>
                <a:ea typeface="Times New Roman" panose="02020603050405020304" pitchFamily="18" charset="0"/>
                <a:cs typeface="Times New Roman" panose="02020603050405020304" pitchFamily="18" charset="0"/>
              </a:rPr>
              <a:t> </a:t>
            </a:r>
            <a:r>
              <a:rPr lang="en-US" sz="1600" b="1" dirty="0" err="1">
                <a:solidFill>
                  <a:srgbClr val="222222"/>
                </a:solidFill>
                <a:effectLst/>
                <a:latin typeface="+mj-lt"/>
                <a:ea typeface="Times New Roman" panose="02020603050405020304" pitchFamily="18" charset="0"/>
                <a:cs typeface="Times New Roman" panose="02020603050405020304" pitchFamily="18" charset="0"/>
              </a:rPr>
              <a:t>nhỏ</a:t>
            </a:r>
            <a:r>
              <a:rPr lang="en-US" sz="1600" b="1" dirty="0">
                <a:solidFill>
                  <a:srgbClr val="222222"/>
                </a:solidFill>
                <a:effectLst/>
                <a:latin typeface="+mj-lt"/>
                <a:ea typeface="Times New Roman" panose="02020603050405020304" pitchFamily="18" charset="0"/>
                <a:cs typeface="Times New Roman" panose="02020603050405020304" pitchFamily="18" charset="0"/>
              </a:rPr>
              <a:t>:</a:t>
            </a:r>
          </a:p>
          <a:p>
            <a:pPr marL="0" marR="0" algn="just">
              <a:lnSpc>
                <a:spcPct val="107000"/>
              </a:lnSpc>
              <a:spcBef>
                <a:spcPts val="0"/>
              </a:spcBef>
              <a:spcAft>
                <a:spcPts val="800"/>
              </a:spcAft>
            </a:pPr>
            <a:r>
              <a:rPr lang="en-US" sz="1600" dirty="0">
                <a:solidFill>
                  <a:srgbClr val="222222"/>
                </a:solidFill>
                <a:effectLst/>
                <a:latin typeface="+mj-lt"/>
                <a:ea typeface="Times New Roman" panose="02020603050405020304" pitchFamily="18" charset="0"/>
                <a:cs typeface="Times New Roman" panose="02020603050405020304" pitchFamily="18" charset="0"/>
              </a:rPr>
              <a:t>- Khi ta </a:t>
            </a:r>
            <a:r>
              <a:rPr lang="en-US" sz="1600" dirty="0" err="1">
                <a:solidFill>
                  <a:srgbClr val="222222"/>
                </a:solidFill>
                <a:effectLst/>
                <a:latin typeface="+mj-lt"/>
                <a:ea typeface="Times New Roman" panose="02020603050405020304" pitchFamily="18" charset="0"/>
                <a:cs typeface="Times New Roman" panose="02020603050405020304" pitchFamily="18" charset="0"/>
              </a:rPr>
              <a:t>làm</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việc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với</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các</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ứng</a:t>
            </a: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effectLst/>
                <a:latin typeface="+mj-lt"/>
                <a:ea typeface="Times New Roman" panose="02020603050405020304" pitchFamily="18" charset="0"/>
                <a:cs typeface="Times New Roman" panose="02020603050405020304" pitchFamily="18" charset="0"/>
              </a:rPr>
              <a:t>dụng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nếu</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với</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các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dự</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án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nhỏ</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thì</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việc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tạo</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ứng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dụng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theo</a:t>
            </a:r>
            <a:r>
              <a:rPr lang="en-US" sz="1600" dirty="0">
                <a:solidFill>
                  <a:srgbClr val="222222"/>
                </a:solidFill>
                <a:latin typeface="+mj-lt"/>
                <a:ea typeface="Times New Roman" panose="02020603050405020304" pitchFamily="18" charset="0"/>
                <a:cs typeface="Times New Roman" panose="02020603050405020304" pitchFamily="18" charset="0"/>
              </a:rPr>
              <a:t> ý </a:t>
            </a:r>
            <a:r>
              <a:rPr lang="en-US" sz="1600" dirty="0" err="1">
                <a:solidFill>
                  <a:srgbClr val="222222"/>
                </a:solidFill>
                <a:latin typeface="+mj-lt"/>
                <a:ea typeface="Times New Roman" panose="02020603050405020304" pitchFamily="18" charset="0"/>
                <a:cs typeface="Times New Roman" panose="02020603050405020304" pitchFamily="18" charset="0"/>
              </a:rPr>
              <a:t>của</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chúng</a:t>
            </a:r>
            <a:r>
              <a:rPr lang="en-US" sz="1600" dirty="0">
                <a:solidFill>
                  <a:srgbClr val="222222"/>
                </a:solidFill>
                <a:latin typeface="+mj-lt"/>
                <a:ea typeface="Times New Roman" panose="02020603050405020304" pitchFamily="18" charset="0"/>
                <a:cs typeface="Times New Roman" panose="02020603050405020304" pitchFamily="18" charset="0"/>
              </a:rPr>
              <a:t> ta </a:t>
            </a:r>
            <a:r>
              <a:rPr lang="en-US" sz="1600" dirty="0" err="1">
                <a:solidFill>
                  <a:srgbClr val="222222"/>
                </a:solidFill>
                <a:latin typeface="+mj-lt"/>
                <a:ea typeface="Times New Roman" panose="02020603050405020304" pitchFamily="18" charset="0"/>
                <a:cs typeface="Times New Roman" panose="02020603050405020304" pitchFamily="18" charset="0"/>
              </a:rPr>
              <a:t>rất</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err="1">
                <a:solidFill>
                  <a:srgbClr val="222222"/>
                </a:solidFill>
                <a:latin typeface="+mj-lt"/>
                <a:ea typeface="Times New Roman" panose="02020603050405020304" pitchFamily="18" charset="0"/>
                <a:cs typeface="Times New Roman" panose="02020603050405020304" pitchFamily="18" charset="0"/>
              </a:rPr>
              <a:t>dễ</a:t>
            </a:r>
            <a:r>
              <a:rPr lang="en-US" sz="1600">
                <a:solidFill>
                  <a:srgbClr val="222222"/>
                </a:solidFill>
                <a:latin typeface="+mj-lt"/>
                <a:ea typeface="Times New Roman" panose="02020603050405020304" pitchFamily="18" charset="0"/>
                <a:cs typeface="Times New Roman" panose="02020603050405020304" pitchFamily="18" charset="0"/>
              </a:rPr>
              <a:t> </a:t>
            </a:r>
            <a:r>
              <a:rPr lang="en-US" sz="1600" smtClean="0">
                <a:solidFill>
                  <a:srgbClr val="222222"/>
                </a:solidFill>
                <a:latin typeface="+mj-lt"/>
                <a:ea typeface="Times New Roman" panose="02020603050405020304" pitchFamily="18" charset="0"/>
                <a:cs typeface="Times New Roman" panose="02020603050405020304" pitchFamily="18" charset="0"/>
              </a:rPr>
              <a:t>dàng. </a:t>
            </a:r>
            <a:endParaRPr lang="en-US" sz="1600" dirty="0">
              <a:solidFill>
                <a:srgbClr val="222222"/>
              </a:solidFill>
              <a:effectLst/>
              <a:latin typeface="+mj-lt"/>
              <a:ea typeface="Times New Roman" panose="02020603050405020304" pitchFamily="18" charset="0"/>
              <a:cs typeface="Times New Roman" panose="02020603050405020304" pitchFamily="18" charset="0"/>
            </a:endParaRPr>
          </a:p>
        </p:txBody>
      </p:sp>
      <p:sp>
        <p:nvSpPr>
          <p:cNvPr id="6" name="TextBox 5"/>
          <p:cNvSpPr txBox="1"/>
          <p:nvPr/>
        </p:nvSpPr>
        <p:spPr>
          <a:xfrm>
            <a:off x="341531" y="2264868"/>
            <a:ext cx="5935517" cy="1974580"/>
          </a:xfrm>
          <a:prstGeom prst="rect">
            <a:avLst/>
          </a:prstGeom>
          <a:noFill/>
        </p:spPr>
        <p:txBody>
          <a:bodyPr wrap="square">
            <a:spAutoFit/>
          </a:bodyPr>
          <a:lstStyle/>
          <a:p>
            <a:pPr algn="just">
              <a:lnSpc>
                <a:spcPts val="1875"/>
              </a:lnSpc>
              <a:spcAft>
                <a:spcPts val="600"/>
              </a:spcAft>
            </a:pPr>
            <a:r>
              <a:rPr lang="en-US" sz="1600" b="1" dirty="0">
                <a:solidFill>
                  <a:srgbClr val="222222"/>
                </a:solidFill>
                <a:ea typeface="Times New Roman" panose="02020603050405020304" pitchFamily="18" charset="0"/>
                <a:cs typeface="Times New Roman" panose="02020603050405020304" pitchFamily="18" charset="0"/>
              </a:rPr>
              <a:t>* </a:t>
            </a:r>
            <a:r>
              <a:rPr lang="en-US" sz="1600" b="1" dirty="0" err="1">
                <a:solidFill>
                  <a:srgbClr val="222222"/>
                </a:solidFill>
                <a:ea typeface="Times New Roman" panose="02020603050405020304" pitchFamily="18" charset="0"/>
                <a:cs typeface="Times New Roman" panose="02020603050405020304" pitchFamily="18" charset="0"/>
              </a:rPr>
              <a:t>Nếu</a:t>
            </a:r>
            <a:r>
              <a:rPr lang="en-US" sz="1600" b="1" dirty="0">
                <a:solidFill>
                  <a:srgbClr val="222222"/>
                </a:solidFill>
                <a:ea typeface="Times New Roman" panose="02020603050405020304" pitchFamily="18" charset="0"/>
                <a:cs typeface="Times New Roman" panose="02020603050405020304" pitchFamily="18" charset="0"/>
              </a:rPr>
              <a:t> </a:t>
            </a:r>
            <a:r>
              <a:rPr lang="en-US" sz="1600" b="1" dirty="0" err="1">
                <a:solidFill>
                  <a:srgbClr val="222222"/>
                </a:solidFill>
                <a:ea typeface="Times New Roman" panose="02020603050405020304" pitchFamily="18" charset="0"/>
                <a:cs typeface="Times New Roman" panose="02020603050405020304" pitchFamily="18" charset="0"/>
              </a:rPr>
              <a:t>dự</a:t>
            </a:r>
            <a:r>
              <a:rPr lang="en-US" sz="1600" b="1" dirty="0">
                <a:solidFill>
                  <a:srgbClr val="222222"/>
                </a:solidFill>
                <a:ea typeface="Times New Roman" panose="02020603050405020304" pitchFamily="18" charset="0"/>
                <a:cs typeface="Times New Roman" panose="02020603050405020304" pitchFamily="18" charset="0"/>
              </a:rPr>
              <a:t> </a:t>
            </a:r>
            <a:r>
              <a:rPr lang="en-US" sz="1600" b="1" dirty="0" err="1">
                <a:solidFill>
                  <a:srgbClr val="222222"/>
                </a:solidFill>
                <a:ea typeface="Times New Roman" panose="02020603050405020304" pitchFamily="18" charset="0"/>
                <a:cs typeface="Times New Roman" panose="02020603050405020304" pitchFamily="18" charset="0"/>
              </a:rPr>
              <a:t>án</a:t>
            </a:r>
            <a:r>
              <a:rPr lang="en-US" sz="1600" b="1" dirty="0">
                <a:solidFill>
                  <a:srgbClr val="222222"/>
                </a:solidFill>
                <a:ea typeface="Times New Roman" panose="02020603050405020304" pitchFamily="18" charset="0"/>
                <a:cs typeface="Times New Roman" panose="02020603050405020304" pitchFamily="18" charset="0"/>
              </a:rPr>
              <a:t> </a:t>
            </a:r>
            <a:r>
              <a:rPr lang="en-US" sz="1600" b="1" dirty="0" err="1">
                <a:solidFill>
                  <a:srgbClr val="222222"/>
                </a:solidFill>
                <a:ea typeface="Times New Roman" panose="02020603050405020304" pitchFamily="18" charset="0"/>
                <a:cs typeface="Times New Roman" panose="02020603050405020304" pitchFamily="18" charset="0"/>
              </a:rPr>
              <a:t>lớn</a:t>
            </a:r>
            <a:r>
              <a:rPr lang="en-US" sz="1600" b="1" dirty="0">
                <a:solidFill>
                  <a:srgbClr val="222222"/>
                </a:solidFill>
                <a:ea typeface="Times New Roman" panose="02020603050405020304" pitchFamily="18" charset="0"/>
                <a:cs typeface="Times New Roman" panose="02020603050405020304" pitchFamily="18" charset="0"/>
              </a:rPr>
              <a:t>:</a:t>
            </a:r>
            <a:endParaRPr lang="en-US" sz="1600" dirty="0">
              <a:effectLst/>
              <a:latin typeface="+mj-lt"/>
              <a:ea typeface="Calibri" panose="020F0502020204030204" pitchFamily="34" charset="0"/>
              <a:cs typeface="Times New Roman" panose="02020603050405020304" pitchFamily="18" charset="0"/>
            </a:endParaRPr>
          </a:p>
          <a:p>
            <a:pPr marL="0" marR="0" algn="just">
              <a:lnSpc>
                <a:spcPct val="107000"/>
              </a:lnSpc>
              <a:spcBef>
                <a:spcPts val="0"/>
              </a:spcBef>
              <a:spcAft>
                <a:spcPts val="800"/>
              </a:spcAft>
            </a:pPr>
            <a:r>
              <a:rPr lang="en-US" sz="1600" dirty="0">
                <a:solidFill>
                  <a:srgbClr val="222222"/>
                </a:solidFill>
                <a:effectLst/>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Cần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nhiều</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người</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cùng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làm</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hơn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thì</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việc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lập</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trình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trở</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nên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phức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tạp</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hơn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Vì</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vậy</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để</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dễ</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dàng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hơn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trong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việc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quản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lý</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các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thành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phần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của</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hệ</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thống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cũng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như</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ảnh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hưởng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đến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các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thành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phần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khác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khi</a:t>
            </a:r>
            <a:r>
              <a:rPr lang="en-US" sz="1600" dirty="0">
                <a:solidFill>
                  <a:srgbClr val="222222"/>
                </a:solidFill>
                <a:latin typeface="+mj-lt"/>
                <a:ea typeface="Times New Roman" panose="02020603050405020304" pitchFamily="18" charset="0"/>
                <a:cs typeface="Times New Roman" panose="02020603050405020304" pitchFamily="18" charset="0"/>
              </a:rPr>
              <a:t> ta </a:t>
            </a:r>
            <a:r>
              <a:rPr lang="en-US" sz="1600" dirty="0" err="1">
                <a:solidFill>
                  <a:srgbClr val="222222"/>
                </a:solidFill>
                <a:latin typeface="+mj-lt"/>
                <a:ea typeface="Times New Roman" panose="02020603050405020304" pitchFamily="18" charset="0"/>
                <a:cs typeface="Times New Roman" panose="02020603050405020304" pitchFamily="18" charset="0"/>
              </a:rPr>
              <a:t>thay</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đổi</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một</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thành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phần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chúng</a:t>
            </a:r>
            <a:r>
              <a:rPr lang="en-US" sz="1600" dirty="0">
                <a:solidFill>
                  <a:srgbClr val="222222"/>
                </a:solidFill>
                <a:latin typeface="+mj-lt"/>
                <a:ea typeface="Times New Roman" panose="02020603050405020304" pitchFamily="18" charset="0"/>
                <a:cs typeface="Times New Roman" panose="02020603050405020304" pitchFamily="18" charset="0"/>
              </a:rPr>
              <a:t> ta </a:t>
            </a:r>
            <a:r>
              <a:rPr lang="en-US" sz="1600" dirty="0" err="1">
                <a:solidFill>
                  <a:srgbClr val="222222"/>
                </a:solidFill>
                <a:latin typeface="+mj-lt"/>
                <a:ea typeface="Times New Roman" panose="02020603050405020304" pitchFamily="18" charset="0"/>
                <a:cs typeface="Times New Roman" panose="02020603050405020304" pitchFamily="18" charset="0"/>
              </a:rPr>
              <a:t>thường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nhóm</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các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thành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phần</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có</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cùng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chức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năng</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với</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nhau</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Chính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vì</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thế</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mô</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hình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lập</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trình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được</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dirty="0" err="1">
                <a:solidFill>
                  <a:srgbClr val="222222"/>
                </a:solidFill>
                <a:latin typeface="+mj-lt"/>
                <a:ea typeface="Times New Roman" panose="02020603050405020304" pitchFamily="18" charset="0"/>
                <a:cs typeface="Times New Roman" panose="02020603050405020304" pitchFamily="18" charset="0"/>
              </a:rPr>
              <a:t>sinh</a:t>
            </a:r>
            <a:r>
              <a:rPr lang="en-US" sz="1600" dirty="0">
                <a:solidFill>
                  <a:srgbClr val="222222"/>
                </a:solidFill>
                <a:latin typeface="+mj-lt"/>
                <a:ea typeface="Times New Roman" panose="02020603050405020304" pitchFamily="18" charset="0"/>
                <a:cs typeface="Times New Roman" panose="02020603050405020304" pitchFamily="18" charset="0"/>
              </a:rPr>
              <a:t> </a:t>
            </a:r>
            <a:r>
              <a:rPr lang="en-US" sz="1600">
                <a:solidFill>
                  <a:srgbClr val="222222"/>
                </a:solidFill>
                <a:latin typeface="+mj-lt"/>
                <a:ea typeface="Times New Roman" panose="02020603050405020304" pitchFamily="18" charset="0"/>
                <a:cs typeface="Times New Roman" panose="02020603050405020304" pitchFamily="18" charset="0"/>
              </a:rPr>
              <a:t>ra </a:t>
            </a:r>
            <a:r>
              <a:rPr lang="en-US" sz="1600" smtClean="0">
                <a:solidFill>
                  <a:srgbClr val="222222"/>
                </a:solidFill>
                <a:latin typeface="+mj-lt"/>
                <a:ea typeface="Times New Roman" panose="02020603050405020304" pitchFamily="18" charset="0"/>
                <a:cs typeface="Times New Roman" panose="02020603050405020304" pitchFamily="18" charset="0"/>
              </a:rPr>
              <a:t>.</a:t>
            </a:r>
            <a:endParaRPr lang="en-US" sz="1600" dirty="0">
              <a:effectLst/>
              <a:latin typeface="+mj-lt"/>
              <a:ea typeface="Calibri" panose="020F0502020204030204" pitchFamily="34" charset="0"/>
              <a:cs typeface="Times New Roman" panose="02020603050405020304" pitchFamily="18" charset="0"/>
            </a:endParaRPr>
          </a:p>
        </p:txBody>
      </p:sp>
    </p:spTree>
  </p:cSld>
  <p:clrMapOvr>
    <a:masterClrMapping/>
  </p:clrMapOvr>
  <p:transition>
    <p:fade thruBlk="1"/>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101600" y="0"/>
            <a:ext cx="6929011"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b="1" smtClean="0">
                <a:latin typeface="Times New Roman" panose="02020603050405020304" pitchFamily="18" charset="0"/>
                <a:cs typeface="Times New Roman" panose="02020603050405020304" pitchFamily="18" charset="0"/>
              </a:rPr>
              <a:t>Kiến </a:t>
            </a:r>
            <a:r>
              <a:rPr lang="en-US" sz="4000" b="1" dirty="0" err="1">
                <a:latin typeface="Times New Roman" panose="02020603050405020304" pitchFamily="18" charset="0"/>
                <a:cs typeface="Times New Roman" panose="02020603050405020304" pitchFamily="18" charset="0"/>
              </a:rPr>
              <a:t>trúc</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đa</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tầng</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là</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gì</a:t>
            </a:r>
            <a:r>
              <a:rPr lang="en-US" sz="4000" b="1" dirty="0">
                <a:latin typeface="Times New Roman" panose="02020603050405020304" pitchFamily="18" charset="0"/>
                <a:cs typeface="Times New Roman" panose="02020603050405020304" pitchFamily="18" charset="0"/>
              </a:rPr>
              <a:t>?</a:t>
            </a:r>
            <a:endParaRPr sz="4000" b="1" dirty="0">
              <a:latin typeface="Times New Roman" panose="02020603050405020304" pitchFamily="18" charset="0"/>
              <a:cs typeface="Times New Roman" panose="02020603050405020304" pitchFamily="18" charset="0"/>
            </a:endParaRPr>
          </a:p>
        </p:txBody>
      </p:sp>
      <p:sp>
        <p:nvSpPr>
          <p:cNvPr id="67" name="Google Shape;67;p14"/>
          <p:cNvSpPr txBox="1">
            <a:spLocks noGrp="1"/>
          </p:cNvSpPr>
          <p:nvPr>
            <p:ph type="body" idx="1"/>
          </p:nvPr>
        </p:nvSpPr>
        <p:spPr>
          <a:xfrm>
            <a:off x="277811" y="862277"/>
            <a:ext cx="8330306" cy="3774561"/>
          </a:xfrm>
          <a:prstGeom prst="rect">
            <a:avLst/>
          </a:prstGeom>
        </p:spPr>
        <p:txBody>
          <a:bodyPr spcFirstLastPara="1" wrap="square" lIns="91425" tIns="91425" rIns="91425" bIns="91425" anchor="t" anchorCtr="0">
            <a:noAutofit/>
          </a:bodyPr>
          <a:lstStyle/>
          <a:p>
            <a:pPr marL="0" indent="0" algn="just">
              <a:lnSpc>
                <a:spcPct val="115000"/>
              </a:lnSpc>
              <a:spcBef>
                <a:spcPts val="300"/>
              </a:spcBef>
              <a:spcAft>
                <a:spcPts val="1000"/>
              </a:spcAft>
              <a:buNone/>
            </a:pPr>
            <a:r>
              <a:rPr lang="en-US" sz="2000" b="1"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Kiến</a:t>
            </a:r>
            <a:r>
              <a:rPr lang="en-US" sz="2000" b="1"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2000" b="1"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trúc</a:t>
            </a:r>
            <a:r>
              <a:rPr lang="en-US" sz="2000" b="1"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n-tier</a:t>
            </a:r>
            <a:r>
              <a:rPr lang="en-US" sz="2000" b="1" dirty="0">
                <a:solidFill>
                  <a:schemeClr val="accent6">
                    <a:lumMod val="50000"/>
                  </a:schemeClr>
                </a:solidFill>
                <a:latin typeface="Times New Roman" panose="02020603050405020304" pitchFamily="18" charset="0"/>
                <a:ea typeface="Times New Roman" panose="02020603050405020304" pitchFamily="18" charset="0"/>
                <a:cs typeface="Times New Roman" panose="02020603050405020304" pitchFamily="18" charset="0"/>
              </a:rPr>
              <a:t> </a:t>
            </a:r>
            <a:r>
              <a:rPr lang="vi-VN" sz="2000" b="0" i="0" dirty="0">
                <a:solidFill>
                  <a:schemeClr val="accent6">
                    <a:lumMod val="50000"/>
                  </a:schemeClr>
                </a:solidFill>
                <a:effectLst/>
                <a:latin typeface="Times New Roman" panose="02020603050405020304" pitchFamily="18" charset="0"/>
                <a:cs typeface="Times New Roman" panose="02020603050405020304" pitchFamily="18" charset="0"/>
              </a:rPr>
              <a:t>chia ứng dụng thành các lớp logic và </a:t>
            </a:r>
            <a:r>
              <a:rPr lang="en-US" sz="2000" b="0" i="0" dirty="0" err="1">
                <a:solidFill>
                  <a:schemeClr val="accent6">
                    <a:lumMod val="50000"/>
                  </a:schemeClr>
                </a:solidFill>
                <a:effectLst/>
                <a:latin typeface="Times New Roman" panose="02020603050405020304" pitchFamily="18" charset="0"/>
                <a:cs typeface="Times New Roman" panose="02020603050405020304" pitchFamily="18" charset="0"/>
              </a:rPr>
              <a:t>tầng</a:t>
            </a:r>
            <a:r>
              <a:rPr lang="vi-VN" sz="2000" b="0" i="0" dirty="0">
                <a:solidFill>
                  <a:schemeClr val="accent6">
                    <a:lumMod val="50000"/>
                  </a:schemeClr>
                </a:solidFill>
                <a:effectLst/>
                <a:latin typeface="Times New Roman" panose="02020603050405020304" pitchFamily="18" charset="0"/>
                <a:cs typeface="Times New Roman" panose="02020603050405020304" pitchFamily="18" charset="0"/>
              </a:rPr>
              <a:t> vật lý</a:t>
            </a:r>
            <a:r>
              <a:rPr lang="en-US" sz="2000" b="0" i="0" dirty="0">
                <a:solidFill>
                  <a:schemeClr val="accent6">
                    <a:lumMod val="50000"/>
                  </a:schemeClr>
                </a:solidFill>
                <a:effectLst/>
                <a:latin typeface="Times New Roman" panose="02020603050405020304" pitchFamily="18" charset="0"/>
                <a:cs typeface="Times New Roman" panose="02020603050405020304" pitchFamily="18" charset="0"/>
              </a:rPr>
              <a:t>,</a:t>
            </a:r>
            <a:r>
              <a:rPr lang="vi-VN" sz="2000" b="0" i="0" dirty="0">
                <a:solidFill>
                  <a:schemeClr val="accent6">
                    <a:lumMod val="50000"/>
                  </a:schemeClr>
                </a:solidFill>
                <a:effectLst/>
                <a:latin typeface="Times New Roman" panose="02020603050405020304" pitchFamily="18" charset="0"/>
                <a:cs typeface="Times New Roman" panose="02020603050405020304" pitchFamily="18" charset="0"/>
              </a:rPr>
              <a:t> Các N đại diện cho số tầng vật lý ứng dụng được chia thành,</a:t>
            </a:r>
            <a:r>
              <a:rPr lang="en-US" sz="2000" b="0"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0" i="0" dirty="0" err="1">
                <a:solidFill>
                  <a:schemeClr val="accent6">
                    <a:lumMod val="50000"/>
                  </a:schemeClr>
                </a:solidFill>
                <a:effectLst/>
                <a:latin typeface="Times New Roman" panose="02020603050405020304" pitchFamily="18" charset="0"/>
                <a:cs typeface="Times New Roman" panose="02020603050405020304" pitchFamily="18" charset="0"/>
              </a:rPr>
              <a:t>đây</a:t>
            </a:r>
            <a:r>
              <a:rPr lang="en-US" sz="2000" b="0"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0" i="0" dirty="0" err="1">
                <a:solidFill>
                  <a:schemeClr val="accent6">
                    <a:lumMod val="50000"/>
                  </a:schemeClr>
                </a:solidFill>
                <a:effectLst/>
                <a:latin typeface="Times New Roman" panose="02020603050405020304" pitchFamily="18" charset="0"/>
                <a:cs typeface="Times New Roman" panose="02020603050405020304" pitchFamily="18" charset="0"/>
              </a:rPr>
              <a:t>là</a:t>
            </a:r>
            <a:r>
              <a:rPr lang="vi-VN" sz="2000" b="0" i="0" dirty="0">
                <a:solidFill>
                  <a:schemeClr val="accent6">
                    <a:lumMod val="50000"/>
                  </a:schemeClr>
                </a:solidFill>
                <a:effectLst/>
                <a:latin typeface="Times New Roman" panose="02020603050405020304" pitchFamily="18" charset="0"/>
                <a:cs typeface="Times New Roman" panose="02020603050405020304" pitchFamily="18" charset="0"/>
              </a:rPr>
              <a:t> một phương pháp kiến trúc ứng dụng trong phát triển phần mềm. Nó thích hợp cho việc xây dựng các ứng dụng lớn, đặc biệt là các ứng dụng doanh nghiệp, các ứng dụng đòi hỏi</a:t>
            </a:r>
            <a:r>
              <a:rPr lang="en-US" sz="2000" b="0" i="0" dirty="0">
                <a:solidFill>
                  <a:schemeClr val="accent6">
                    <a:lumMod val="50000"/>
                  </a:schemeClr>
                </a:solidFill>
                <a:effectLst/>
                <a:latin typeface="Times New Roman" panose="02020603050405020304" pitchFamily="18" charset="0"/>
                <a:cs typeface="Times New Roman" panose="02020603050405020304" pitchFamily="18" charset="0"/>
              </a:rPr>
              <a:t> </a:t>
            </a:r>
            <a:r>
              <a:rPr lang="vi-VN" sz="2000" b="0" i="0" dirty="0">
                <a:solidFill>
                  <a:schemeClr val="accent6">
                    <a:lumMod val="50000"/>
                  </a:schemeClr>
                </a:solidFill>
                <a:effectLst/>
                <a:latin typeface="Times New Roman" panose="02020603050405020304" pitchFamily="18" charset="0"/>
                <a:cs typeface="Times New Roman" panose="02020603050405020304" pitchFamily="18" charset="0"/>
              </a:rPr>
              <a:t>tính </a:t>
            </a:r>
            <a:r>
              <a:rPr lang="en-US" sz="2000" b="1" dirty="0">
                <a:solidFill>
                  <a:schemeClr val="accent6">
                    <a:lumMod val="50000"/>
                  </a:schemeClr>
                </a:solidFill>
                <a:latin typeface="Times New Roman" panose="02020603050405020304" pitchFamily="18" charset="0"/>
                <a:cs typeface="Times New Roman" panose="02020603050405020304" pitchFamily="18" charset="0"/>
              </a:rPr>
              <a:t>S</a:t>
            </a:r>
            <a:r>
              <a:rPr lang="vi-VN" sz="2000" b="1" i="0" dirty="0">
                <a:solidFill>
                  <a:schemeClr val="accent6">
                    <a:lumMod val="50000"/>
                  </a:schemeClr>
                </a:solidFill>
                <a:effectLst/>
                <a:latin typeface="Times New Roman" panose="02020603050405020304" pitchFamily="18" charset="0"/>
                <a:cs typeface="Times New Roman" panose="02020603050405020304" pitchFamily="18" charset="0"/>
              </a:rPr>
              <a:t>calability</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a:t>
            </a:r>
            <a:r>
              <a:rPr lang="en-US" sz="2000" b="1" i="0" dirty="0" err="1">
                <a:solidFill>
                  <a:schemeClr val="accent6">
                    <a:lumMod val="50000"/>
                  </a:schemeClr>
                </a:solidFill>
                <a:effectLst/>
                <a:latin typeface="Times New Roman" panose="02020603050405020304" pitchFamily="18" charset="0"/>
                <a:cs typeface="Times New Roman" panose="02020603050405020304" pitchFamily="18" charset="0"/>
              </a:rPr>
              <a:t>Mở</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err="1">
                <a:solidFill>
                  <a:schemeClr val="accent6">
                    <a:lumMod val="50000"/>
                  </a:schemeClr>
                </a:solidFill>
                <a:effectLst/>
                <a:latin typeface="Times New Roman" panose="02020603050405020304" pitchFamily="18" charset="0"/>
                <a:cs typeface="Times New Roman" panose="02020603050405020304" pitchFamily="18" charset="0"/>
              </a:rPr>
              <a:t>rộng</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a:t>
            </a:r>
            <a:r>
              <a:rPr lang="vi-VN"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S</a:t>
            </a:r>
            <a:r>
              <a:rPr lang="vi-VN" sz="2000" b="1" i="0" dirty="0">
                <a:solidFill>
                  <a:schemeClr val="accent6">
                    <a:lumMod val="50000"/>
                  </a:schemeClr>
                </a:solidFill>
                <a:effectLst/>
                <a:latin typeface="Times New Roman" panose="02020603050405020304" pitchFamily="18" charset="0"/>
                <a:cs typeface="Times New Roman" panose="02020603050405020304" pitchFamily="18" charset="0"/>
              </a:rPr>
              <a:t>ecurity</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err="1">
                <a:solidFill>
                  <a:schemeClr val="accent6">
                    <a:lumMod val="50000"/>
                  </a:schemeClr>
                </a:solidFill>
                <a:effectLst/>
                <a:latin typeface="Times New Roman" panose="02020603050405020304" pitchFamily="18" charset="0"/>
                <a:cs typeface="Times New Roman" panose="02020603050405020304" pitchFamily="18" charset="0"/>
              </a:rPr>
              <a:t>Bảo</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err="1">
                <a:solidFill>
                  <a:schemeClr val="accent6">
                    <a:lumMod val="50000"/>
                  </a:schemeClr>
                </a:solidFill>
                <a:effectLst/>
                <a:latin typeface="Times New Roman" panose="02020603050405020304" pitchFamily="18" charset="0"/>
                <a:cs typeface="Times New Roman" panose="02020603050405020304" pitchFamily="18" charset="0"/>
              </a:rPr>
              <a:t>mật</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a:t>
            </a:r>
            <a:r>
              <a:rPr lang="vi-VN"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F</a:t>
            </a:r>
            <a:r>
              <a:rPr lang="vi-VN" sz="2000" b="1" i="0" dirty="0">
                <a:solidFill>
                  <a:schemeClr val="accent6">
                    <a:lumMod val="50000"/>
                  </a:schemeClr>
                </a:solidFill>
                <a:effectLst/>
                <a:latin typeface="Times New Roman" panose="02020603050405020304" pitchFamily="18" charset="0"/>
                <a:cs typeface="Times New Roman" panose="02020603050405020304" pitchFamily="18" charset="0"/>
              </a:rPr>
              <a:t>ault tolerance</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err="1">
                <a:solidFill>
                  <a:schemeClr val="accent6">
                    <a:lumMod val="50000"/>
                  </a:schemeClr>
                </a:solidFill>
                <a:effectLst/>
                <a:latin typeface="Times New Roman" panose="02020603050405020304" pitchFamily="18" charset="0"/>
                <a:cs typeface="Times New Roman" panose="02020603050405020304" pitchFamily="18" charset="0"/>
              </a:rPr>
              <a:t>chịu</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err="1">
                <a:solidFill>
                  <a:schemeClr val="accent6">
                    <a:lumMod val="50000"/>
                  </a:schemeClr>
                </a:solidFill>
                <a:effectLst/>
                <a:latin typeface="Times New Roman" panose="02020603050405020304" pitchFamily="18" charset="0"/>
                <a:cs typeface="Times New Roman" panose="02020603050405020304" pitchFamily="18" charset="0"/>
              </a:rPr>
              <a:t>lỗi</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a:t>
            </a:r>
            <a:r>
              <a:rPr lang="vi-VN"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err="1">
                <a:solidFill>
                  <a:schemeClr val="accent6">
                    <a:lumMod val="50000"/>
                  </a:schemeClr>
                </a:solidFill>
                <a:effectLst/>
                <a:latin typeface="Times New Roman" panose="02020603050405020304" pitchFamily="18" charset="0"/>
                <a:cs typeface="Times New Roman" panose="02020603050405020304" pitchFamily="18" charset="0"/>
              </a:rPr>
              <a:t>Tái</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err="1">
                <a:solidFill>
                  <a:schemeClr val="accent6">
                    <a:lumMod val="50000"/>
                  </a:schemeClr>
                </a:solidFill>
                <a:effectLst/>
                <a:latin typeface="Times New Roman" panose="02020603050405020304" pitchFamily="18" charset="0"/>
                <a:cs typeface="Times New Roman" panose="02020603050405020304" pitchFamily="18" charset="0"/>
              </a:rPr>
              <a:t>sử</a:t>
            </a:r>
            <a:r>
              <a:rPr lang="en-US" sz="2000" b="1" i="0" dirty="0">
                <a:solidFill>
                  <a:schemeClr val="accent6">
                    <a:lumMod val="50000"/>
                  </a:schemeClr>
                </a:solidFill>
                <a:effectLst/>
                <a:latin typeface="Times New Roman" panose="02020603050405020304" pitchFamily="18" charset="0"/>
                <a:cs typeface="Times New Roman" panose="02020603050405020304" pitchFamily="18" charset="0"/>
              </a:rPr>
              <a:t> </a:t>
            </a:r>
            <a:r>
              <a:rPr lang="en-US" sz="2000" b="1" i="0" dirty="0" err="1">
                <a:solidFill>
                  <a:schemeClr val="accent6">
                    <a:lumMod val="50000"/>
                  </a:schemeClr>
                </a:solidFill>
                <a:effectLst/>
                <a:latin typeface="Times New Roman" panose="02020603050405020304" pitchFamily="18" charset="0"/>
                <a:cs typeface="Times New Roman" panose="02020603050405020304" pitchFamily="18" charset="0"/>
              </a:rPr>
              <a:t>dụng</a:t>
            </a:r>
            <a:r>
              <a:rPr lang="vi-VN" sz="2000" b="0" i="0" dirty="0">
                <a:solidFill>
                  <a:schemeClr val="accent6">
                    <a:lumMod val="50000"/>
                  </a:schemeClr>
                </a:solidFill>
                <a:effectLst/>
                <a:latin typeface="Times New Roman" panose="02020603050405020304" pitchFamily="18" charset="0"/>
                <a:cs typeface="Times New Roman" panose="02020603050405020304" pitchFamily="18" charset="0"/>
              </a:rPr>
              <a:t> và </a:t>
            </a:r>
            <a:r>
              <a:rPr lang="en-US" sz="2000" b="1" dirty="0">
                <a:solidFill>
                  <a:schemeClr val="accent6">
                    <a:lumMod val="50000"/>
                  </a:schemeClr>
                </a:solidFill>
                <a:latin typeface="Times New Roman" panose="02020603050405020304" pitchFamily="18" charset="0"/>
                <a:cs typeface="Times New Roman" panose="02020603050405020304" pitchFamily="18" charset="0"/>
              </a:rPr>
              <a:t>M</a:t>
            </a:r>
            <a:r>
              <a:rPr lang="vi-VN" sz="2000" b="1" i="0" dirty="0">
                <a:solidFill>
                  <a:schemeClr val="accent6">
                    <a:lumMod val="50000"/>
                  </a:schemeClr>
                </a:solidFill>
                <a:effectLst/>
                <a:latin typeface="Times New Roman" panose="02020603050405020304" pitchFamily="18" charset="0"/>
                <a:cs typeface="Times New Roman" panose="02020603050405020304" pitchFamily="18" charset="0"/>
              </a:rPr>
              <a:t>aintainability</a:t>
            </a:r>
            <a:r>
              <a:rPr lang="en-US" sz="2000" b="1" dirty="0">
                <a:solidFill>
                  <a:schemeClr val="accent6">
                    <a:lumMod val="50000"/>
                  </a:schemeClr>
                </a:solidFill>
                <a:latin typeface="Times New Roman" panose="02020603050405020304" pitchFamily="18" charset="0"/>
                <a:cs typeface="Times New Roman" panose="02020603050405020304" pitchFamily="18" charset="0"/>
              </a:rPr>
              <a:t>(</a:t>
            </a:r>
            <a:r>
              <a:rPr lang="en-US" sz="2000" b="1" dirty="0" err="1">
                <a:solidFill>
                  <a:schemeClr val="accent6">
                    <a:lumMod val="50000"/>
                  </a:schemeClr>
                </a:solidFill>
                <a:latin typeface="Times New Roman" panose="02020603050405020304" pitchFamily="18" charset="0"/>
                <a:cs typeface="Times New Roman" panose="02020603050405020304" pitchFamily="18" charset="0"/>
              </a:rPr>
              <a:t>Bảo</a:t>
            </a:r>
            <a:r>
              <a:rPr lang="en-US" sz="2000" b="1" dirty="0">
                <a:solidFill>
                  <a:schemeClr val="accent6">
                    <a:lumMod val="50000"/>
                  </a:schemeClr>
                </a:solidFill>
                <a:latin typeface="Times New Roman" panose="02020603050405020304" pitchFamily="18" charset="0"/>
                <a:cs typeface="Times New Roman" panose="02020603050405020304" pitchFamily="18" charset="0"/>
              </a:rPr>
              <a:t> </a:t>
            </a:r>
            <a:r>
              <a:rPr lang="en-US" sz="2000" b="1" err="1">
                <a:solidFill>
                  <a:schemeClr val="accent6">
                    <a:lumMod val="50000"/>
                  </a:schemeClr>
                </a:solidFill>
                <a:latin typeface="Times New Roman" panose="02020603050405020304" pitchFamily="18" charset="0"/>
                <a:cs typeface="Times New Roman" panose="02020603050405020304" pitchFamily="18" charset="0"/>
              </a:rPr>
              <a:t>trì</a:t>
            </a:r>
            <a:r>
              <a:rPr lang="en-US" sz="2000" b="1" smtClean="0">
                <a:solidFill>
                  <a:schemeClr val="accent6">
                    <a:lumMod val="50000"/>
                  </a:schemeClr>
                </a:solidFill>
                <a:latin typeface="Times New Roman" panose="02020603050405020304" pitchFamily="18" charset="0"/>
                <a:cs typeface="Times New Roman" panose="02020603050405020304" pitchFamily="18" charset="0"/>
              </a:rPr>
              <a:t>).</a:t>
            </a:r>
            <a:endParaRPr lang="en-US" sz="2000" b="1" dirty="0">
              <a:solidFill>
                <a:schemeClr val="accent6">
                  <a:lumMod val="50000"/>
                </a:schemeClr>
              </a:solidFill>
              <a:latin typeface="Times New Roman" panose="02020603050405020304" pitchFamily="18" charset="0"/>
              <a:cs typeface="Times New Roman" panose="02020603050405020304" pitchFamily="18" charset="0"/>
            </a:endParaRPr>
          </a:p>
          <a:p>
            <a:pPr marL="0" marR="0" indent="0" algn="just">
              <a:lnSpc>
                <a:spcPct val="107000"/>
              </a:lnSpc>
              <a:spcBef>
                <a:spcPts val="0"/>
              </a:spcBef>
              <a:spcAft>
                <a:spcPts val="800"/>
              </a:spcAft>
              <a:buNone/>
            </a:pP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Một</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số</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trang</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web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phổ</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biến</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đã</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áp</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dụng</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kiến</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trúc</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này</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err="1">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là</a:t>
            </a: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dirty="0">
              <a:solidFill>
                <a:schemeClr val="accent6">
                  <a:lumMod val="50000"/>
                </a:schemeClr>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indent="0" algn="just">
              <a:lnSpc>
                <a:spcPct val="107000"/>
              </a:lnSpc>
              <a:spcBef>
                <a:spcPts val="0"/>
              </a:spcBef>
              <a:spcAft>
                <a:spcPts val="800"/>
              </a:spcAft>
              <a:buNone/>
            </a:pP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MakeMyTrip.com</a:t>
            </a:r>
            <a:endParaRPr lang="en-US" sz="1800" dirty="0">
              <a:solidFill>
                <a:schemeClr val="accent6">
                  <a:lumMod val="50000"/>
                </a:schemeClr>
              </a:solidFill>
              <a:latin typeface="Times New Roman" panose="02020603050405020304" pitchFamily="18" charset="0"/>
              <a:ea typeface="Times New Roman" panose="02020603050405020304" pitchFamily="18" charset="0"/>
              <a:cs typeface="Times New Roman" panose="02020603050405020304" pitchFamily="18" charset="0"/>
            </a:endParaRPr>
          </a:p>
          <a:p>
            <a:pPr marL="0" marR="0" indent="0" algn="just">
              <a:lnSpc>
                <a:spcPct val="107000"/>
              </a:lnSpc>
              <a:spcBef>
                <a:spcPts val="0"/>
              </a:spcBef>
              <a:spcAft>
                <a:spcPts val="800"/>
              </a:spcAft>
              <a:buNone/>
            </a:pPr>
            <a:r>
              <a:rPr lang="en-US" sz="1800" dirty="0">
                <a:solidFill>
                  <a:schemeClr val="accent6">
                    <a:lumMod val="50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Amazon.com, v.v.</a:t>
            </a:r>
          </a:p>
          <a:p>
            <a:pPr marL="0" indent="0" algn="just">
              <a:lnSpc>
                <a:spcPct val="115000"/>
              </a:lnSpc>
              <a:spcBef>
                <a:spcPts val="300"/>
              </a:spcBef>
              <a:spcAft>
                <a:spcPts val="1000"/>
              </a:spcAft>
              <a:buNone/>
            </a:pPr>
            <a:endParaRPr lang="en-US" sz="2000" b="1" i="0" dirty="0">
              <a:solidFill>
                <a:schemeClr val="accent6">
                  <a:lumMod val="50000"/>
                </a:schemeClr>
              </a:solidFill>
              <a:effectLst/>
              <a:latin typeface="Times New Roman" panose="02020603050405020304" pitchFamily="18" charset="0"/>
              <a:cs typeface="Times New Roman" panose="02020603050405020304" pitchFamily="18" charset="0"/>
            </a:endParaRPr>
          </a:p>
          <a:p>
            <a:pPr marL="0" marR="0" indent="0" algn="just">
              <a:lnSpc>
                <a:spcPct val="115000"/>
              </a:lnSpc>
              <a:spcBef>
                <a:spcPts val="300"/>
              </a:spcBef>
              <a:spcAft>
                <a:spcPts val="1000"/>
              </a:spcAft>
              <a:buNone/>
            </a:pP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transition>
    <p:fade thruBlk="1"/>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70519" y="130745"/>
            <a:ext cx="8402961" cy="707886"/>
          </a:xfrm>
          <a:prstGeom prst="rect">
            <a:avLst/>
          </a:prstGeom>
          <a:noFill/>
        </p:spPr>
        <p:txBody>
          <a:bodyPr wrap="square" rtlCol="0">
            <a:spAutoFit/>
          </a:bodyPr>
          <a:lstStyle/>
          <a:p>
            <a:r>
              <a:rPr lang="en-US" sz="4000" b="1" smtClean="0">
                <a:solidFill>
                  <a:schemeClr val="bg1">
                    <a:lumMod val="10000"/>
                  </a:schemeClr>
                </a:solidFill>
                <a:latin typeface="+mj-lt"/>
                <a:cs typeface="Times New Roman" panose="02020603050405020304" pitchFamily="18" charset="0"/>
              </a:rPr>
              <a:t>Sơ </a:t>
            </a:r>
            <a:r>
              <a:rPr lang="en-US" sz="4000" b="1" dirty="0" err="1">
                <a:solidFill>
                  <a:schemeClr val="bg1">
                    <a:lumMod val="10000"/>
                  </a:schemeClr>
                </a:solidFill>
                <a:latin typeface="+mj-lt"/>
                <a:cs typeface="Times New Roman" panose="02020603050405020304" pitchFamily="18" charset="0"/>
              </a:rPr>
              <a:t>lược</a:t>
            </a:r>
            <a:r>
              <a:rPr lang="en-US" sz="4000" b="1" dirty="0">
                <a:solidFill>
                  <a:schemeClr val="bg1">
                    <a:lumMod val="10000"/>
                  </a:schemeClr>
                </a:solidFill>
                <a:latin typeface="+mj-lt"/>
                <a:cs typeface="Times New Roman" panose="02020603050405020304" pitchFamily="18" charset="0"/>
              </a:rPr>
              <a:t> </a:t>
            </a:r>
            <a:r>
              <a:rPr lang="en-US" sz="4000" b="1" dirty="0" err="1">
                <a:solidFill>
                  <a:schemeClr val="bg1">
                    <a:lumMod val="10000"/>
                  </a:schemeClr>
                </a:solidFill>
                <a:latin typeface="+mj-lt"/>
                <a:cs typeface="Times New Roman" panose="02020603050405020304" pitchFamily="18" charset="0"/>
              </a:rPr>
              <a:t>về</a:t>
            </a:r>
            <a:r>
              <a:rPr lang="en-US" sz="4000" b="1" dirty="0">
                <a:solidFill>
                  <a:schemeClr val="bg1">
                    <a:lumMod val="10000"/>
                  </a:schemeClr>
                </a:solidFill>
                <a:latin typeface="+mj-lt"/>
                <a:cs typeface="Times New Roman" panose="02020603050405020304" pitchFamily="18" charset="0"/>
              </a:rPr>
              <a:t> </a:t>
            </a:r>
            <a:r>
              <a:rPr lang="en-US" sz="4000" b="1" dirty="0" err="1">
                <a:solidFill>
                  <a:schemeClr val="bg1">
                    <a:lumMod val="10000"/>
                  </a:schemeClr>
                </a:solidFill>
                <a:latin typeface="+mj-lt"/>
                <a:cs typeface="Times New Roman" panose="02020603050405020304" pitchFamily="18" charset="0"/>
              </a:rPr>
              <a:t>lớp</a:t>
            </a:r>
            <a:r>
              <a:rPr lang="en-US" sz="4000" b="1" dirty="0">
                <a:solidFill>
                  <a:schemeClr val="bg1">
                    <a:lumMod val="10000"/>
                  </a:schemeClr>
                </a:solidFill>
                <a:latin typeface="+mj-lt"/>
                <a:cs typeface="Times New Roman" panose="02020603050405020304" pitchFamily="18" charset="0"/>
              </a:rPr>
              <a:t> (Layer)</a:t>
            </a:r>
            <a:endParaRPr lang="en-US" sz="4000" b="1" dirty="0">
              <a:latin typeface="Times New Roman" panose="02020603050405020304" pitchFamily="18" charset="0"/>
              <a:cs typeface="Times New Roman" panose="02020603050405020304" pitchFamily="18" charset="0"/>
            </a:endParaRPr>
          </a:p>
        </p:txBody>
      </p:sp>
      <p:sp>
        <p:nvSpPr>
          <p:cNvPr id="7" name="TextBox 6"/>
          <p:cNvSpPr txBox="1"/>
          <p:nvPr/>
        </p:nvSpPr>
        <p:spPr>
          <a:xfrm>
            <a:off x="439058" y="838631"/>
            <a:ext cx="5920491" cy="1708160"/>
          </a:xfrm>
          <a:prstGeom prst="rect">
            <a:avLst/>
          </a:prstGeom>
          <a:noFill/>
        </p:spPr>
        <p:txBody>
          <a:bodyPr wrap="square">
            <a:spAutoFit/>
          </a:bodyPr>
          <a:lstStyle/>
          <a:p>
            <a:r>
              <a:rPr lang="vi-VN" sz="1500" dirty="0"/>
              <a:t>Các lớp phân tách một cách hợp lý mã ứng dụng tạo nên một ứng dụng. Mỗi lớp có một trách nhiệm cụ thể như xử lý các yêu cầu từ người dùng, chạy logic nghiệp vụ hoặc xử lý việc lưu trữ dữ liệu.</a:t>
            </a:r>
            <a:endParaRPr lang="en-US" sz="1500" dirty="0"/>
          </a:p>
          <a:p>
            <a:endParaRPr lang="en-US" sz="1500" dirty="0"/>
          </a:p>
          <a:p>
            <a:r>
              <a:rPr lang="vi-VN" sz="1500" dirty="0"/>
              <a:t>Đây là sơ đồ hiển thị các lớp trong kiến trúc N-tier chung. Mỗi lớp xử lý một khía cạnh của ứng dụng. Lớp nghiệp vụ quản lý giao tiếp giữa lớp giao diện người dùng và lớp truy cập dữ liệu.</a:t>
            </a:r>
            <a:endParaRPr lang="en-US" sz="1500" dirty="0"/>
          </a:p>
        </p:txBody>
      </p:sp>
      <p:pic>
        <p:nvPicPr>
          <p:cNvPr id="10" name="Picture 9"/>
          <p:cNvPicPr>
            <a:picLocks noChangeAspect="1"/>
          </p:cNvPicPr>
          <p:nvPr/>
        </p:nvPicPr>
        <p:blipFill>
          <a:blip r:embed="rId2"/>
          <a:stretch>
            <a:fillRect/>
          </a:stretch>
        </p:blipFill>
        <p:spPr>
          <a:xfrm>
            <a:off x="439058" y="2757709"/>
            <a:ext cx="5994400" cy="1842457"/>
          </a:xfrm>
          <a:prstGeom prst="rect">
            <a:avLst/>
          </a:prstGeom>
        </p:spPr>
      </p:pic>
    </p:spTree>
  </p:cSld>
  <p:clrMapOvr>
    <a:masterClrMapping/>
  </p:clrMapOvr>
  <p:transition>
    <p:fade thruBlk="1"/>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70519" y="149281"/>
            <a:ext cx="8402961" cy="707886"/>
          </a:xfrm>
          <a:prstGeom prst="rect">
            <a:avLst/>
          </a:prstGeom>
          <a:noFill/>
        </p:spPr>
        <p:txBody>
          <a:bodyPr wrap="square" rtlCol="0">
            <a:spAutoFit/>
          </a:bodyPr>
          <a:lstStyle/>
          <a:p>
            <a:r>
              <a:rPr lang="en-US" sz="4000" b="1" smtClean="0">
                <a:solidFill>
                  <a:schemeClr val="bg1">
                    <a:lumMod val="10000"/>
                  </a:schemeClr>
                </a:solidFill>
                <a:latin typeface="+mj-lt"/>
                <a:cs typeface="Times New Roman" panose="02020603050405020304" pitchFamily="18" charset="0"/>
              </a:rPr>
              <a:t>Sơ </a:t>
            </a:r>
            <a:r>
              <a:rPr lang="en-US" sz="4000" b="1" dirty="0" err="1">
                <a:solidFill>
                  <a:schemeClr val="bg1">
                    <a:lumMod val="10000"/>
                  </a:schemeClr>
                </a:solidFill>
                <a:latin typeface="+mj-lt"/>
                <a:cs typeface="Times New Roman" panose="02020603050405020304" pitchFamily="18" charset="0"/>
              </a:rPr>
              <a:t>lược</a:t>
            </a:r>
            <a:r>
              <a:rPr lang="en-US" sz="4000" b="1" dirty="0">
                <a:solidFill>
                  <a:schemeClr val="bg1">
                    <a:lumMod val="10000"/>
                  </a:schemeClr>
                </a:solidFill>
                <a:latin typeface="+mj-lt"/>
                <a:cs typeface="Times New Roman" panose="02020603050405020304" pitchFamily="18" charset="0"/>
              </a:rPr>
              <a:t> </a:t>
            </a:r>
            <a:r>
              <a:rPr lang="en-US" sz="4000" b="1" dirty="0" err="1">
                <a:solidFill>
                  <a:schemeClr val="bg1">
                    <a:lumMod val="10000"/>
                  </a:schemeClr>
                </a:solidFill>
                <a:latin typeface="+mj-lt"/>
                <a:cs typeface="Times New Roman" panose="02020603050405020304" pitchFamily="18" charset="0"/>
              </a:rPr>
              <a:t>về</a:t>
            </a:r>
            <a:r>
              <a:rPr lang="en-US" sz="4000" b="1" dirty="0">
                <a:solidFill>
                  <a:schemeClr val="bg1">
                    <a:lumMod val="10000"/>
                  </a:schemeClr>
                </a:solidFill>
                <a:latin typeface="+mj-lt"/>
                <a:cs typeface="Times New Roman" panose="02020603050405020304" pitchFamily="18" charset="0"/>
              </a:rPr>
              <a:t> </a:t>
            </a:r>
            <a:r>
              <a:rPr lang="en-US" sz="4000" b="1" dirty="0" err="1">
                <a:solidFill>
                  <a:schemeClr val="bg1">
                    <a:lumMod val="10000"/>
                  </a:schemeClr>
                </a:solidFill>
                <a:latin typeface="+mj-lt"/>
                <a:cs typeface="Times New Roman" panose="02020603050405020304" pitchFamily="18" charset="0"/>
              </a:rPr>
              <a:t>tầng</a:t>
            </a:r>
            <a:r>
              <a:rPr lang="en-US" sz="4000" b="1" dirty="0">
                <a:solidFill>
                  <a:schemeClr val="bg1">
                    <a:lumMod val="10000"/>
                  </a:schemeClr>
                </a:solidFill>
                <a:latin typeface="+mj-lt"/>
                <a:cs typeface="Times New Roman" panose="02020603050405020304" pitchFamily="18" charset="0"/>
              </a:rPr>
              <a:t> (Tier)</a:t>
            </a:r>
            <a:endParaRPr lang="en-US" sz="4000"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370519" y="934706"/>
            <a:ext cx="6078408" cy="3293209"/>
          </a:xfrm>
          <a:prstGeom prst="rect">
            <a:avLst/>
          </a:prstGeom>
          <a:noFill/>
        </p:spPr>
        <p:txBody>
          <a:bodyPr wrap="square">
            <a:spAutoFit/>
          </a:bodyPr>
          <a:lstStyle/>
          <a:p>
            <a:r>
              <a:rPr lang="en-US" sz="1500" b="0" i="0" smtClean="0">
                <a:solidFill>
                  <a:srgbClr val="171717"/>
                </a:solidFill>
                <a:effectLst/>
                <a:latin typeface="+mj-lt"/>
              </a:rPr>
              <a:t>Các </a:t>
            </a:r>
            <a:r>
              <a:rPr lang="en-US" sz="1500" smtClean="0">
                <a:solidFill>
                  <a:srgbClr val="171717"/>
                </a:solidFill>
                <a:latin typeface="+mj-lt"/>
              </a:rPr>
              <a:t>tầng</a:t>
            </a:r>
            <a:r>
              <a:rPr lang="en-US" sz="1500" b="0" i="0" smtClean="0">
                <a:solidFill>
                  <a:srgbClr val="171717"/>
                </a:solidFill>
                <a:effectLst/>
                <a:latin typeface="+mj-lt"/>
              </a:rPr>
              <a:t> biểu thị sự phân tách vật lý của các phần trong ứng dụng trên các tài nguyên máy tính riêng biệt.Mỗi tầng </a:t>
            </a:r>
            <a:r>
              <a:rPr lang="en-US" sz="1500" b="1" i="0" smtClean="0">
                <a:solidFill>
                  <a:srgbClr val="171717"/>
                </a:solidFill>
                <a:effectLst/>
                <a:latin typeface="+mj-lt"/>
              </a:rPr>
              <a:t>vật lý</a:t>
            </a:r>
            <a:r>
              <a:rPr lang="en-US" sz="1500" b="0" i="0" smtClean="0">
                <a:solidFill>
                  <a:srgbClr val="171717"/>
                </a:solidFill>
                <a:effectLst/>
                <a:latin typeface="+mj-lt"/>
              </a:rPr>
              <a:t> chạy một lớp </a:t>
            </a:r>
            <a:r>
              <a:rPr lang="en-US" sz="1500" b="1" i="0" smtClean="0">
                <a:solidFill>
                  <a:srgbClr val="171717"/>
                </a:solidFill>
                <a:effectLst/>
                <a:latin typeface="+mj-lt"/>
              </a:rPr>
              <a:t>logic</a:t>
            </a:r>
            <a:r>
              <a:rPr lang="en-US" sz="1500" b="0" i="0" smtClean="0">
                <a:solidFill>
                  <a:srgbClr val="171717"/>
                </a:solidFill>
                <a:effectLst/>
                <a:latin typeface="+mj-lt"/>
              </a:rPr>
              <a:t> của ứng dụng.</a:t>
            </a:r>
          </a:p>
          <a:p>
            <a:endParaRPr lang="en-US" sz="1500" smtClean="0">
              <a:latin typeface="+mj-lt"/>
            </a:endParaRPr>
          </a:p>
          <a:p>
            <a:r>
              <a:rPr lang="en-US" sz="1500" smtClean="0">
                <a:latin typeface="+mj-lt"/>
              </a:rPr>
              <a:t>Việc tách kiến trúc thành các tầng vật lý đi kèm với một số lợi ích:</a:t>
            </a:r>
          </a:p>
          <a:p>
            <a:endParaRPr lang="en-US" sz="1500" smtClean="0">
              <a:latin typeface="+mj-lt"/>
            </a:endParaRPr>
          </a:p>
          <a:p>
            <a:pPr marL="285750" indent="-285750">
              <a:buFont typeface="Arial" panose="020B0604020202020204" pitchFamily="34" charset="0"/>
              <a:buChar char="•"/>
            </a:pPr>
            <a:r>
              <a:rPr lang="vi-VN" sz="1500" b="0" i="0" smtClean="0">
                <a:solidFill>
                  <a:srgbClr val="171717"/>
                </a:solidFill>
                <a:effectLst/>
                <a:latin typeface="+mj-lt"/>
              </a:rPr>
              <a:t>Các thành phần ứng dụng có thể được chia tỷ lệ riêng biệt bằng cách thêm tài nguyên vào từng cấp.</a:t>
            </a:r>
            <a:endParaRPr lang="en-US" sz="1500" smtClean="0">
              <a:solidFill>
                <a:srgbClr val="171717"/>
              </a:solidFill>
              <a:latin typeface="+mj-lt"/>
            </a:endParaRPr>
          </a:p>
          <a:p>
            <a:pPr marL="285750" indent="-285750">
              <a:buFont typeface="Arial" panose="020B0604020202020204" pitchFamily="34" charset="0"/>
              <a:buChar char="•"/>
            </a:pPr>
            <a:r>
              <a:rPr lang="vi-VN" sz="1500" b="0" i="0" smtClean="0">
                <a:solidFill>
                  <a:srgbClr val="171717"/>
                </a:solidFill>
                <a:effectLst/>
                <a:latin typeface="+mj-lt"/>
              </a:rPr>
              <a:t>Ứng dụng có thể linh hoạt hơn bằng cách thêm cân bằng tải để phát hiện tài nguyên bị lỗi và chuyển hướng yêu cầu đến các hệ thống khỏe mạnh.</a:t>
            </a:r>
            <a:endParaRPr lang="en-US" sz="1500" b="0" i="0" smtClean="0">
              <a:solidFill>
                <a:srgbClr val="171717"/>
              </a:solidFill>
              <a:effectLst/>
              <a:latin typeface="+mj-lt"/>
            </a:endParaRPr>
          </a:p>
          <a:p>
            <a:pPr marL="285750" indent="-285750">
              <a:buFont typeface="Arial" panose="020B0604020202020204" pitchFamily="34" charset="0"/>
              <a:buChar char="•"/>
            </a:pPr>
            <a:r>
              <a:rPr lang="vi-VN" sz="1500" b="0" i="0" smtClean="0">
                <a:solidFill>
                  <a:srgbClr val="171717"/>
                </a:solidFill>
                <a:effectLst/>
                <a:latin typeface="+mj-lt"/>
              </a:rPr>
              <a:t>Ứng dụng có thể an toàn hơn bằng cách hạn chế giao tiếp mạng giữa các tầng và chỉ cho phép truy cập được yêu cầu.</a:t>
            </a:r>
          </a:p>
          <a:p>
            <a:pPr marL="285750" indent="-285750">
              <a:buFont typeface="Arial" panose="020B0604020202020204" pitchFamily="34" charset="0"/>
              <a:buChar char="•"/>
            </a:pPr>
            <a:endParaRPr lang="vi-VN" b="0" i="0" dirty="0">
              <a:solidFill>
                <a:srgbClr val="171717"/>
              </a:solidFill>
              <a:effectLst/>
              <a:latin typeface="Segoe UI" panose="020B0502040204020203" pitchFamily="34" charset="0"/>
            </a:endParaRPr>
          </a:p>
          <a:p>
            <a:endParaRPr lang="en-US" dirty="0"/>
          </a:p>
        </p:txBody>
      </p:sp>
    </p:spTree>
  </p:cSld>
  <p:clrMapOvr>
    <a:masterClrMapping/>
  </p:clrMapOvr>
  <p:transition>
    <p:fade thruBlk="1"/>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70518" y="149281"/>
            <a:ext cx="8402961" cy="630942"/>
          </a:xfrm>
          <a:prstGeom prst="rect">
            <a:avLst/>
          </a:prstGeom>
          <a:noFill/>
        </p:spPr>
        <p:txBody>
          <a:bodyPr wrap="square" rtlCol="0">
            <a:spAutoFit/>
          </a:bodyPr>
          <a:lstStyle/>
          <a:p>
            <a:r>
              <a:rPr lang="en-US" sz="3500" b="1" smtClean="0">
                <a:solidFill>
                  <a:schemeClr val="bg1">
                    <a:lumMod val="10000"/>
                  </a:schemeClr>
                </a:solidFill>
                <a:latin typeface="+mj-lt"/>
                <a:cs typeface="Times New Roman" panose="02020603050405020304" pitchFamily="18" charset="0"/>
              </a:rPr>
              <a:t>Sơ </a:t>
            </a:r>
            <a:r>
              <a:rPr lang="en-US" sz="3500" b="1" dirty="0" err="1">
                <a:solidFill>
                  <a:schemeClr val="bg1">
                    <a:lumMod val="10000"/>
                  </a:schemeClr>
                </a:solidFill>
                <a:latin typeface="+mj-lt"/>
                <a:cs typeface="Times New Roman" panose="02020603050405020304" pitchFamily="18" charset="0"/>
              </a:rPr>
              <a:t>lược</a:t>
            </a:r>
            <a:r>
              <a:rPr lang="en-US" sz="3500" b="1" dirty="0">
                <a:solidFill>
                  <a:schemeClr val="bg1">
                    <a:lumMod val="10000"/>
                  </a:schemeClr>
                </a:solidFill>
                <a:latin typeface="+mj-lt"/>
                <a:cs typeface="Times New Roman" panose="02020603050405020304" pitchFamily="18" charset="0"/>
              </a:rPr>
              <a:t> </a:t>
            </a:r>
            <a:r>
              <a:rPr lang="en-US" sz="3500" b="1" dirty="0" err="1">
                <a:solidFill>
                  <a:schemeClr val="bg1">
                    <a:lumMod val="10000"/>
                  </a:schemeClr>
                </a:solidFill>
                <a:latin typeface="+mj-lt"/>
                <a:cs typeface="Times New Roman" panose="02020603050405020304" pitchFamily="18" charset="0"/>
              </a:rPr>
              <a:t>về</a:t>
            </a:r>
            <a:r>
              <a:rPr lang="en-US" sz="3500" b="1" dirty="0">
                <a:solidFill>
                  <a:schemeClr val="bg1">
                    <a:lumMod val="10000"/>
                  </a:schemeClr>
                </a:solidFill>
                <a:latin typeface="+mj-lt"/>
                <a:cs typeface="Times New Roman" panose="02020603050405020304" pitchFamily="18" charset="0"/>
              </a:rPr>
              <a:t> </a:t>
            </a:r>
            <a:r>
              <a:rPr lang="en-US" sz="3500" b="1" dirty="0" err="1">
                <a:solidFill>
                  <a:schemeClr val="bg1">
                    <a:lumMod val="10000"/>
                  </a:schemeClr>
                </a:solidFill>
                <a:latin typeface="+mj-lt"/>
                <a:cs typeface="Times New Roman" panose="02020603050405020304" pitchFamily="18" charset="0"/>
              </a:rPr>
              <a:t>dịch</a:t>
            </a:r>
            <a:r>
              <a:rPr lang="en-US" sz="3500" b="1" dirty="0">
                <a:solidFill>
                  <a:schemeClr val="bg1">
                    <a:lumMod val="10000"/>
                  </a:schemeClr>
                </a:solidFill>
                <a:latin typeface="+mj-lt"/>
                <a:cs typeface="Times New Roman" panose="02020603050405020304" pitchFamily="18" charset="0"/>
              </a:rPr>
              <a:t> </a:t>
            </a:r>
            <a:r>
              <a:rPr lang="en-US" sz="3500" b="1" dirty="0" err="1">
                <a:solidFill>
                  <a:schemeClr val="bg1">
                    <a:lumMod val="10000"/>
                  </a:schemeClr>
                </a:solidFill>
                <a:latin typeface="+mj-lt"/>
                <a:cs typeface="Times New Roman" panose="02020603050405020304" pitchFamily="18" charset="0"/>
              </a:rPr>
              <a:t>vụ</a:t>
            </a:r>
            <a:r>
              <a:rPr lang="en-US" sz="3500" b="1" dirty="0">
                <a:solidFill>
                  <a:schemeClr val="bg1">
                    <a:lumMod val="10000"/>
                  </a:schemeClr>
                </a:solidFill>
                <a:latin typeface="+mj-lt"/>
                <a:cs typeface="Times New Roman" panose="02020603050405020304" pitchFamily="18" charset="0"/>
              </a:rPr>
              <a:t> </a:t>
            </a:r>
            <a:r>
              <a:rPr lang="en-US" sz="3500" b="1" dirty="0" err="1">
                <a:solidFill>
                  <a:schemeClr val="bg1">
                    <a:lumMod val="10000"/>
                  </a:schemeClr>
                </a:solidFill>
                <a:latin typeface="+mj-lt"/>
                <a:cs typeface="Times New Roman" panose="02020603050405020304" pitchFamily="18" charset="0"/>
              </a:rPr>
              <a:t>liên</a:t>
            </a:r>
            <a:r>
              <a:rPr lang="en-US" sz="3500" b="1" dirty="0">
                <a:solidFill>
                  <a:schemeClr val="bg1">
                    <a:lumMod val="10000"/>
                  </a:schemeClr>
                </a:solidFill>
                <a:latin typeface="+mj-lt"/>
                <a:cs typeface="Times New Roman" panose="02020603050405020304" pitchFamily="18" charset="0"/>
              </a:rPr>
              <a:t> </a:t>
            </a:r>
            <a:r>
              <a:rPr lang="en-US" sz="3500" b="1" dirty="0" err="1">
                <a:solidFill>
                  <a:schemeClr val="bg1">
                    <a:lumMod val="10000"/>
                  </a:schemeClr>
                </a:solidFill>
                <a:latin typeface="+mj-lt"/>
                <a:cs typeface="Times New Roman" panose="02020603050405020304" pitchFamily="18" charset="0"/>
              </a:rPr>
              <a:t>kết</a:t>
            </a:r>
            <a:r>
              <a:rPr lang="en-US" sz="3500" b="1" dirty="0">
                <a:solidFill>
                  <a:schemeClr val="bg1">
                    <a:lumMod val="10000"/>
                  </a:schemeClr>
                </a:solidFill>
                <a:latin typeface="+mj-lt"/>
                <a:cs typeface="Times New Roman" panose="02020603050405020304" pitchFamily="18" charset="0"/>
              </a:rPr>
              <a:t> </a:t>
            </a:r>
            <a:r>
              <a:rPr lang="en-US" sz="3500" b="1" dirty="0" err="1">
                <a:solidFill>
                  <a:schemeClr val="bg1">
                    <a:lumMod val="10000"/>
                  </a:schemeClr>
                </a:solidFill>
                <a:latin typeface="+mj-lt"/>
                <a:cs typeface="Times New Roman" panose="02020603050405020304" pitchFamily="18" charset="0"/>
              </a:rPr>
              <a:t>các</a:t>
            </a:r>
            <a:r>
              <a:rPr lang="en-US" sz="3500" b="1" dirty="0">
                <a:solidFill>
                  <a:schemeClr val="bg1">
                    <a:lumMod val="10000"/>
                  </a:schemeClr>
                </a:solidFill>
                <a:latin typeface="+mj-lt"/>
                <a:cs typeface="Times New Roman" panose="02020603050405020304" pitchFamily="18" charset="0"/>
              </a:rPr>
              <a:t> </a:t>
            </a:r>
            <a:r>
              <a:rPr lang="en-US" sz="3500" b="1" dirty="0" err="1">
                <a:solidFill>
                  <a:schemeClr val="bg1">
                    <a:lumMod val="10000"/>
                  </a:schemeClr>
                </a:solidFill>
                <a:latin typeface="+mj-lt"/>
                <a:cs typeface="Times New Roman" panose="02020603050405020304" pitchFamily="18" charset="0"/>
              </a:rPr>
              <a:t>tầng</a:t>
            </a:r>
            <a:endParaRPr lang="en-US" sz="3500" b="1" dirty="0">
              <a:latin typeface="Times New Roman" panose="02020603050405020304" pitchFamily="18" charset="0"/>
              <a:cs typeface="Times New Roman" panose="02020603050405020304" pitchFamily="18" charset="0"/>
            </a:endParaRPr>
          </a:p>
        </p:txBody>
      </p:sp>
      <p:sp>
        <p:nvSpPr>
          <p:cNvPr id="5" name="TextBox 4"/>
          <p:cNvSpPr txBox="1"/>
          <p:nvPr/>
        </p:nvSpPr>
        <p:spPr>
          <a:xfrm>
            <a:off x="599303" y="998380"/>
            <a:ext cx="6165881" cy="3093154"/>
          </a:xfrm>
          <a:prstGeom prst="rect">
            <a:avLst/>
          </a:prstGeom>
          <a:noFill/>
        </p:spPr>
        <p:txBody>
          <a:bodyPr wrap="square">
            <a:spAutoFit/>
          </a:bodyPr>
          <a:lstStyle/>
          <a:p>
            <a:r>
              <a:rPr lang="en-US" sz="1500" dirty="0"/>
              <a:t>Web Service : </a:t>
            </a:r>
          </a:p>
          <a:p>
            <a:r>
              <a:rPr lang="en-US" sz="1500" dirty="0"/>
              <a:t> - </a:t>
            </a:r>
            <a:r>
              <a:rPr lang="vi-VN" sz="1500" dirty="0"/>
              <a:t>Là phương thức giao tiếp giữa hai thiết bị qua mạng.</a:t>
            </a:r>
            <a:endParaRPr lang="en-US" sz="1500" dirty="0"/>
          </a:p>
          <a:p>
            <a:r>
              <a:rPr lang="en-US" sz="1500" dirty="0"/>
              <a:t> - </a:t>
            </a:r>
            <a:r>
              <a:rPr lang="en-US" sz="1500" dirty="0" err="1"/>
              <a:t>Là</a:t>
            </a:r>
            <a:r>
              <a:rPr lang="en-US" sz="1500" dirty="0"/>
              <a:t> </a:t>
            </a:r>
            <a:r>
              <a:rPr lang="en-US" sz="1500" dirty="0" err="1"/>
              <a:t>ứng</a:t>
            </a:r>
            <a:r>
              <a:rPr lang="en-US" sz="1500" dirty="0"/>
              <a:t> </a:t>
            </a:r>
            <a:r>
              <a:rPr lang="en-US" sz="1500" dirty="0" err="1"/>
              <a:t>dụng</a:t>
            </a:r>
            <a:r>
              <a:rPr lang="en-US" sz="1500" dirty="0"/>
              <a:t> </a:t>
            </a:r>
            <a:r>
              <a:rPr lang="en-US" sz="1500" dirty="0" err="1"/>
              <a:t>hoặc</a:t>
            </a:r>
            <a:r>
              <a:rPr lang="en-US" sz="1500" dirty="0"/>
              <a:t> </a:t>
            </a:r>
            <a:r>
              <a:rPr lang="en-US" sz="1500" dirty="0" err="1"/>
              <a:t>thành</a:t>
            </a:r>
            <a:r>
              <a:rPr lang="en-US" sz="1500" dirty="0"/>
              <a:t> </a:t>
            </a:r>
            <a:r>
              <a:rPr lang="en-US" sz="1500" dirty="0" err="1"/>
              <a:t>phần</a:t>
            </a:r>
            <a:r>
              <a:rPr lang="en-US" sz="1500" dirty="0"/>
              <a:t> </a:t>
            </a:r>
            <a:r>
              <a:rPr lang="en-US" sz="1500" dirty="0" err="1"/>
              <a:t>ứng</a:t>
            </a:r>
            <a:r>
              <a:rPr lang="en-US" sz="1500" dirty="0"/>
              <a:t> </a:t>
            </a:r>
            <a:r>
              <a:rPr lang="en-US" sz="1500" dirty="0" err="1"/>
              <a:t>dụng</a:t>
            </a:r>
            <a:r>
              <a:rPr lang="en-US" sz="1500" dirty="0"/>
              <a:t> </a:t>
            </a:r>
            <a:r>
              <a:rPr lang="en-US" sz="1500" dirty="0" err="1"/>
              <a:t>để</a:t>
            </a:r>
            <a:r>
              <a:rPr lang="en-US" sz="1500" dirty="0"/>
              <a:t> </a:t>
            </a:r>
            <a:r>
              <a:rPr lang="en-US" sz="1500" dirty="0" err="1"/>
              <a:t>giao</a:t>
            </a:r>
            <a:r>
              <a:rPr lang="en-US" sz="1500" dirty="0"/>
              <a:t> </a:t>
            </a:r>
            <a:r>
              <a:rPr lang="en-US" sz="1500" dirty="0" err="1"/>
              <a:t>tiếp</a:t>
            </a:r>
            <a:r>
              <a:rPr lang="en-US" sz="1500" dirty="0"/>
              <a:t>.</a:t>
            </a:r>
          </a:p>
          <a:p>
            <a:r>
              <a:rPr lang="en-US" sz="1500" dirty="0"/>
              <a:t> - </a:t>
            </a:r>
            <a:r>
              <a:rPr lang="en-US" sz="1500" dirty="0" err="1"/>
              <a:t>Là</a:t>
            </a:r>
            <a:r>
              <a:rPr lang="en-US" sz="1500" dirty="0"/>
              <a:t> </a:t>
            </a:r>
            <a:r>
              <a:rPr lang="en-US" sz="1500" dirty="0" err="1"/>
              <a:t>tập</a:t>
            </a:r>
            <a:r>
              <a:rPr lang="en-US" sz="1500" dirty="0"/>
              <a:t> </a:t>
            </a:r>
            <a:r>
              <a:rPr lang="en-US" sz="1500" dirty="0" err="1"/>
              <a:t>hợp</a:t>
            </a:r>
            <a:r>
              <a:rPr lang="en-US" sz="1500" dirty="0"/>
              <a:t> </a:t>
            </a:r>
            <a:r>
              <a:rPr lang="en-US" sz="1500" dirty="0" err="1"/>
              <a:t>các</a:t>
            </a:r>
            <a:r>
              <a:rPr lang="en-US" sz="1500" dirty="0"/>
              <a:t> </a:t>
            </a:r>
            <a:r>
              <a:rPr lang="en-US" sz="1500" dirty="0" err="1"/>
              <a:t>tiêu</a:t>
            </a:r>
            <a:r>
              <a:rPr lang="en-US" sz="1500" dirty="0"/>
              <a:t> </a:t>
            </a:r>
            <a:r>
              <a:rPr lang="en-US" sz="1500" dirty="0" err="1"/>
              <a:t>chuẩn</a:t>
            </a:r>
            <a:r>
              <a:rPr lang="en-US" sz="1500" dirty="0"/>
              <a:t> </a:t>
            </a:r>
            <a:r>
              <a:rPr lang="en-US" sz="1500" dirty="0" err="1"/>
              <a:t>hoặc</a:t>
            </a:r>
            <a:r>
              <a:rPr lang="en-US" sz="1500" dirty="0"/>
              <a:t> </a:t>
            </a:r>
            <a:r>
              <a:rPr lang="en-US" sz="1500" dirty="0" err="1"/>
              <a:t>giao</a:t>
            </a:r>
            <a:r>
              <a:rPr lang="en-US" sz="1500" dirty="0"/>
              <a:t> </a:t>
            </a:r>
            <a:r>
              <a:rPr lang="en-US" sz="1500" dirty="0" err="1"/>
              <a:t>thức</a:t>
            </a:r>
            <a:r>
              <a:rPr lang="en-US" sz="1500" dirty="0"/>
              <a:t> </a:t>
            </a:r>
            <a:r>
              <a:rPr lang="en-US" sz="1500" dirty="0" err="1"/>
              <a:t>để</a:t>
            </a:r>
            <a:r>
              <a:rPr lang="en-US" sz="1500" dirty="0"/>
              <a:t> </a:t>
            </a:r>
            <a:r>
              <a:rPr lang="en-US" sz="1500" dirty="0" err="1"/>
              <a:t>trao</a:t>
            </a:r>
            <a:r>
              <a:rPr lang="en-US" sz="1500" dirty="0"/>
              <a:t> </a:t>
            </a:r>
            <a:r>
              <a:rPr lang="en-US" sz="1500" dirty="0" err="1"/>
              <a:t>đổi</a:t>
            </a:r>
            <a:r>
              <a:rPr lang="en-US" sz="1500" dirty="0"/>
              <a:t> </a:t>
            </a:r>
            <a:r>
              <a:rPr lang="en-US" sz="1500" dirty="0" err="1"/>
              <a:t>thông</a:t>
            </a:r>
            <a:r>
              <a:rPr lang="en-US" sz="1500" dirty="0"/>
              <a:t> tin </a:t>
            </a:r>
            <a:r>
              <a:rPr lang="en-US" sz="1500" dirty="0" err="1"/>
              <a:t>giữa</a:t>
            </a:r>
            <a:r>
              <a:rPr lang="en-US" sz="1500" dirty="0"/>
              <a:t> </a:t>
            </a:r>
            <a:r>
              <a:rPr lang="en-US" sz="1500" dirty="0" err="1"/>
              <a:t>hai</a:t>
            </a:r>
            <a:r>
              <a:rPr lang="en-US" sz="1500" dirty="0"/>
              <a:t> </a:t>
            </a:r>
            <a:r>
              <a:rPr lang="en-US" sz="1500" dirty="0" err="1"/>
              <a:t>thiết</a:t>
            </a:r>
            <a:r>
              <a:rPr lang="en-US" sz="1500" dirty="0"/>
              <a:t> </a:t>
            </a:r>
            <a:r>
              <a:rPr lang="en-US" sz="1500" dirty="0" err="1"/>
              <a:t>bị</a:t>
            </a:r>
            <a:r>
              <a:rPr lang="en-US" sz="1500" dirty="0"/>
              <a:t> </a:t>
            </a:r>
            <a:r>
              <a:rPr lang="en-US" sz="1500" dirty="0" err="1"/>
              <a:t>hoặc</a:t>
            </a:r>
            <a:r>
              <a:rPr lang="en-US" sz="1500" dirty="0"/>
              <a:t> </a:t>
            </a:r>
            <a:r>
              <a:rPr lang="en-US" sz="1500" dirty="0" err="1"/>
              <a:t>ứng</a:t>
            </a:r>
            <a:r>
              <a:rPr lang="en-US" sz="1500" dirty="0"/>
              <a:t> </a:t>
            </a:r>
            <a:r>
              <a:rPr lang="en-US" sz="1500" dirty="0" err="1"/>
              <a:t>dụng</a:t>
            </a:r>
            <a:endParaRPr lang="en-US" sz="1500" dirty="0"/>
          </a:p>
          <a:p>
            <a:endParaRPr lang="en-US" sz="1500" dirty="0"/>
          </a:p>
          <a:p>
            <a:r>
              <a:rPr lang="vi-VN" sz="1500" b="0" i="0" dirty="0">
                <a:solidFill>
                  <a:srgbClr val="202124"/>
                </a:solidFill>
                <a:effectLst/>
                <a:latin typeface="Roboto" panose="02000000000000000000" pitchFamily="2" charset="0"/>
              </a:rPr>
              <a:t>WCF</a:t>
            </a:r>
            <a:r>
              <a:rPr lang="en-US" sz="1500" b="0" i="0" dirty="0">
                <a:solidFill>
                  <a:srgbClr val="202124"/>
                </a:solidFill>
                <a:effectLst/>
                <a:latin typeface="Roboto" panose="02000000000000000000" pitchFamily="2" charset="0"/>
              </a:rPr>
              <a:t>: </a:t>
            </a:r>
            <a:r>
              <a:rPr lang="vi-VN" sz="1500" b="0" i="0" dirty="0">
                <a:solidFill>
                  <a:srgbClr val="202124"/>
                </a:solidFill>
                <a:effectLst/>
                <a:latin typeface="Roboto" panose="02000000000000000000" pitchFamily="2" charset="0"/>
              </a:rPr>
              <a:t> là mô hình phát triển ứng dụng hướng dịch vụ trên nền tảng của Microsoft, có khả năng thích ứng cao với những thay đổi thực tế của doanh nghiệp</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cho</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phép</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xây</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dựng</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ứng</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dụng</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linh</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động</a:t>
            </a:r>
            <a:r>
              <a:rPr lang="en-US" sz="1500" b="0" i="0" dirty="0">
                <a:solidFill>
                  <a:srgbClr val="202124"/>
                </a:solidFill>
                <a:effectLst/>
                <a:latin typeface="Roboto" panose="02000000000000000000" pitchFamily="2" charset="0"/>
              </a:rPr>
              <a:t>, tin </a:t>
            </a:r>
            <a:r>
              <a:rPr lang="en-US" sz="1500" b="0" i="0" dirty="0" err="1">
                <a:solidFill>
                  <a:srgbClr val="202124"/>
                </a:solidFill>
                <a:effectLst/>
                <a:latin typeface="Roboto" panose="02000000000000000000" pitchFamily="2" charset="0"/>
              </a:rPr>
              <a:t>cậy</a:t>
            </a:r>
            <a:r>
              <a:rPr lang="en-US" sz="1500" b="0" i="0" dirty="0">
                <a:solidFill>
                  <a:srgbClr val="202124"/>
                </a:solidFill>
                <a:effectLst/>
                <a:latin typeface="Roboto" panose="02000000000000000000" pitchFamily="2" charset="0"/>
              </a:rPr>
              <a:t>, an </a:t>
            </a:r>
            <a:r>
              <a:rPr lang="en-US" sz="1500" b="0" i="0" dirty="0" err="1">
                <a:solidFill>
                  <a:srgbClr val="202124"/>
                </a:solidFill>
                <a:effectLst/>
                <a:latin typeface="Roboto" panose="02000000000000000000" pitchFamily="2" charset="0"/>
              </a:rPr>
              <a:t>toàn</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bảo</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mật</a:t>
            </a:r>
            <a:r>
              <a:rPr lang="en-US" sz="1500" b="0" i="0" dirty="0">
                <a:solidFill>
                  <a:srgbClr val="202124"/>
                </a:solidFill>
                <a:effectLst/>
                <a:latin typeface="Roboto" panose="02000000000000000000" pitchFamily="2" charset="0"/>
              </a:rPr>
              <a:t> </a:t>
            </a:r>
            <a:r>
              <a:rPr lang="en-US" sz="1500" b="0" i="0" dirty="0" err="1">
                <a:solidFill>
                  <a:srgbClr val="202124"/>
                </a:solidFill>
                <a:effectLst/>
                <a:latin typeface="Roboto" panose="02000000000000000000" pitchFamily="2" charset="0"/>
              </a:rPr>
              <a:t>cao</a:t>
            </a:r>
            <a:r>
              <a:rPr lang="en-US" sz="1500" b="0" i="0" dirty="0">
                <a:solidFill>
                  <a:srgbClr val="202124"/>
                </a:solidFill>
                <a:effectLst/>
                <a:latin typeface="Roboto" panose="02000000000000000000" pitchFamily="2" charset="0"/>
              </a:rPr>
              <a:t>.</a:t>
            </a:r>
          </a:p>
          <a:p>
            <a:endParaRPr lang="en-US" sz="1500" dirty="0"/>
          </a:p>
          <a:p>
            <a:r>
              <a:rPr lang="en-US" sz="1500" dirty="0"/>
              <a:t>Web API : </a:t>
            </a:r>
            <a:r>
              <a:rPr lang="en-US" sz="1500" b="0" i="0" dirty="0">
                <a:solidFill>
                  <a:srgbClr val="202122"/>
                </a:solidFill>
                <a:effectLst/>
                <a:latin typeface="Arial" panose="020B0604020202020204" pitchFamily="34" charset="0"/>
              </a:rPr>
              <a:t> </a:t>
            </a:r>
            <a:r>
              <a:rPr lang="en-US" sz="1500" dirty="0" err="1">
                <a:solidFill>
                  <a:srgbClr val="202122"/>
                </a:solidFill>
                <a:latin typeface="Arial" panose="020B0604020202020204" pitchFamily="34" charset="0"/>
              </a:rPr>
              <a:t>L</a:t>
            </a:r>
            <a:r>
              <a:rPr lang="en-US" sz="1500" b="0" i="0" dirty="0" err="1">
                <a:solidFill>
                  <a:srgbClr val="202122"/>
                </a:solidFill>
                <a:effectLst/>
                <a:latin typeface="Arial" panose="020B0604020202020204" pitchFamily="34" charset="0"/>
              </a:rPr>
              <a:t>à</a:t>
            </a:r>
            <a:r>
              <a:rPr lang="en-US" sz="1500" b="0" i="0" dirty="0">
                <a:solidFill>
                  <a:srgbClr val="202122"/>
                </a:solidFill>
                <a:effectLst/>
                <a:latin typeface="Arial" panose="020B0604020202020204" pitchFamily="34" charset="0"/>
              </a:rPr>
              <a:t> </a:t>
            </a:r>
            <a:r>
              <a:rPr lang="en-US" sz="1500" b="0" i="0" u="none" strike="noStrike" dirty="0" err="1">
                <a:solidFill>
                  <a:srgbClr val="0645AD"/>
                </a:solidFill>
                <a:effectLst/>
                <a:latin typeface="Arial" panose="020B0604020202020204" pitchFamily="34" charset="0"/>
                <a:hlinkClick r:id="rId2" tooltip="Giao diện lập trình ứng dụng"/>
              </a:rPr>
              <a:t>giao</a:t>
            </a:r>
            <a:r>
              <a:rPr lang="en-US" sz="1500" b="0" i="0" u="none" strike="noStrike" dirty="0">
                <a:solidFill>
                  <a:srgbClr val="0645AD"/>
                </a:solidFill>
                <a:effectLst/>
                <a:latin typeface="Arial" panose="020B0604020202020204" pitchFamily="34" charset="0"/>
                <a:hlinkClick r:id="rId2" tooltip="Giao diện lập trình ứng dụng"/>
              </a:rPr>
              <a:t> </a:t>
            </a:r>
            <a:r>
              <a:rPr lang="en-US" sz="1500" b="0" i="0" u="none" strike="noStrike" dirty="0" err="1">
                <a:solidFill>
                  <a:srgbClr val="0645AD"/>
                </a:solidFill>
                <a:effectLst/>
                <a:latin typeface="Arial" panose="020B0604020202020204" pitchFamily="34" charset="0"/>
                <a:hlinkClick r:id="rId2" tooltip="Giao diện lập trình ứng dụng"/>
              </a:rPr>
              <a:t>diện</a:t>
            </a:r>
            <a:r>
              <a:rPr lang="en-US" sz="1500" b="0" i="0" u="none" strike="noStrike" dirty="0">
                <a:solidFill>
                  <a:srgbClr val="0645AD"/>
                </a:solidFill>
                <a:effectLst/>
                <a:latin typeface="Arial" panose="020B0604020202020204" pitchFamily="34" charset="0"/>
                <a:hlinkClick r:id="rId2" tooltip="Giao diện lập trình ứng dụng"/>
              </a:rPr>
              <a:t> </a:t>
            </a:r>
            <a:r>
              <a:rPr lang="en-US" sz="1500" b="0" i="0" u="none" strike="noStrike" dirty="0" err="1">
                <a:solidFill>
                  <a:srgbClr val="0645AD"/>
                </a:solidFill>
                <a:effectLst/>
                <a:latin typeface="Arial" panose="020B0604020202020204" pitchFamily="34" charset="0"/>
                <a:hlinkClick r:id="rId2" tooltip="Giao diện lập trình ứng dụng"/>
              </a:rPr>
              <a:t>lập</a:t>
            </a:r>
            <a:r>
              <a:rPr lang="en-US" sz="1500" b="0" i="0" u="none" strike="noStrike" dirty="0">
                <a:solidFill>
                  <a:srgbClr val="0645AD"/>
                </a:solidFill>
                <a:effectLst/>
                <a:latin typeface="Arial" panose="020B0604020202020204" pitchFamily="34" charset="0"/>
                <a:hlinkClick r:id="rId2" tooltip="Giao diện lập trình ứng dụng"/>
              </a:rPr>
              <a:t> </a:t>
            </a:r>
            <a:r>
              <a:rPr lang="en-US" sz="1500" b="0" i="0" u="none" strike="noStrike" dirty="0" err="1">
                <a:solidFill>
                  <a:srgbClr val="0645AD"/>
                </a:solidFill>
                <a:effectLst/>
                <a:latin typeface="Arial" panose="020B0604020202020204" pitchFamily="34" charset="0"/>
                <a:hlinkClick r:id="rId2" tooltip="Giao diện lập trình ứng dụng"/>
              </a:rPr>
              <a:t>trình</a:t>
            </a:r>
            <a:r>
              <a:rPr lang="en-US" sz="1500" b="0" i="0" u="none" strike="noStrike" dirty="0">
                <a:solidFill>
                  <a:srgbClr val="0645AD"/>
                </a:solidFill>
                <a:effectLst/>
                <a:latin typeface="Arial" panose="020B0604020202020204" pitchFamily="34" charset="0"/>
                <a:hlinkClick r:id="rId2" tooltip="Giao diện lập trình ứng dụng"/>
              </a:rPr>
              <a:t> </a:t>
            </a:r>
            <a:r>
              <a:rPr lang="en-US" sz="1500" b="0" i="0" u="none" strike="noStrike" dirty="0" err="1">
                <a:solidFill>
                  <a:srgbClr val="0645AD"/>
                </a:solidFill>
                <a:effectLst/>
                <a:latin typeface="Arial" panose="020B0604020202020204" pitchFamily="34" charset="0"/>
                <a:hlinkClick r:id="rId2" tooltip="Giao diện lập trình ứng dụng"/>
              </a:rPr>
              <a:t>ứng</a:t>
            </a:r>
            <a:r>
              <a:rPr lang="en-US" sz="1500" b="0" i="0" u="none" strike="noStrike" dirty="0">
                <a:solidFill>
                  <a:srgbClr val="0645AD"/>
                </a:solidFill>
                <a:effectLst/>
                <a:latin typeface="Arial" panose="020B0604020202020204" pitchFamily="34" charset="0"/>
                <a:hlinkClick r:id="rId2" tooltip="Giao diện lập trình ứng dụng"/>
              </a:rPr>
              <a:t> </a:t>
            </a:r>
            <a:r>
              <a:rPr lang="en-US" sz="1500" b="0" i="0" u="none" strike="noStrike" dirty="0" err="1">
                <a:solidFill>
                  <a:srgbClr val="0645AD"/>
                </a:solidFill>
                <a:effectLst/>
                <a:latin typeface="Arial" panose="020B0604020202020204" pitchFamily="34" charset="0"/>
                <a:hlinkClick r:id="rId2" tooltip="Giao diện lập trình ứng dụng"/>
              </a:rPr>
              <a:t>dụng</a:t>
            </a:r>
            <a:r>
              <a:rPr lang="en-US" sz="1500" b="0" i="0" dirty="0">
                <a:solidFill>
                  <a:srgbClr val="202122"/>
                </a:solidFill>
                <a:effectLst/>
                <a:latin typeface="Arial" panose="020B0604020202020204" pitchFamily="34" charset="0"/>
              </a:rPr>
              <a:t> </a:t>
            </a:r>
            <a:r>
              <a:rPr lang="en-US" sz="1500" b="0" i="0" dirty="0" err="1">
                <a:solidFill>
                  <a:srgbClr val="202122"/>
                </a:solidFill>
                <a:effectLst/>
                <a:latin typeface="Arial" panose="020B0604020202020204" pitchFamily="34" charset="0"/>
              </a:rPr>
              <a:t>cho</a:t>
            </a:r>
            <a:r>
              <a:rPr lang="en-US" sz="1500" b="0" i="0" dirty="0">
                <a:solidFill>
                  <a:srgbClr val="202122"/>
                </a:solidFill>
                <a:effectLst/>
                <a:latin typeface="Arial" panose="020B0604020202020204" pitchFamily="34" charset="0"/>
              </a:rPr>
              <a:t> </a:t>
            </a:r>
            <a:r>
              <a:rPr lang="en-US" sz="1500" b="0" i="0" u="none" strike="noStrike" dirty="0" err="1">
                <a:solidFill>
                  <a:srgbClr val="0645AD"/>
                </a:solidFill>
                <a:effectLst/>
                <a:latin typeface="Arial" panose="020B0604020202020204" pitchFamily="34" charset="0"/>
                <a:hlinkClick r:id="rId3" tooltip="Máy chủ web"/>
              </a:rPr>
              <a:t>máy</a:t>
            </a:r>
            <a:r>
              <a:rPr lang="en-US" sz="1500" b="0" i="0" u="none" strike="noStrike" dirty="0">
                <a:solidFill>
                  <a:srgbClr val="0645AD"/>
                </a:solidFill>
                <a:effectLst/>
                <a:latin typeface="Arial" panose="020B0604020202020204" pitchFamily="34" charset="0"/>
                <a:hlinkClick r:id="rId3" tooltip="Máy chủ web"/>
              </a:rPr>
              <a:t> </a:t>
            </a:r>
            <a:r>
              <a:rPr lang="en-US" sz="1500" b="0" i="0" u="none" strike="noStrike" dirty="0" err="1">
                <a:solidFill>
                  <a:srgbClr val="0645AD"/>
                </a:solidFill>
                <a:effectLst/>
                <a:latin typeface="Arial" panose="020B0604020202020204" pitchFamily="34" charset="0"/>
                <a:hlinkClick r:id="rId3" tooltip="Máy chủ web"/>
              </a:rPr>
              <a:t>chủ</a:t>
            </a:r>
            <a:r>
              <a:rPr lang="en-US" sz="1500" b="0" i="0" u="none" strike="noStrike" dirty="0">
                <a:solidFill>
                  <a:srgbClr val="0645AD"/>
                </a:solidFill>
                <a:effectLst/>
                <a:latin typeface="Arial" panose="020B0604020202020204" pitchFamily="34" charset="0"/>
                <a:hlinkClick r:id="rId3" tooltip="Máy chủ web"/>
              </a:rPr>
              <a:t> web</a:t>
            </a:r>
            <a:r>
              <a:rPr lang="en-US" sz="1500" b="0" i="0" dirty="0">
                <a:solidFill>
                  <a:srgbClr val="202122"/>
                </a:solidFill>
                <a:effectLst/>
                <a:latin typeface="Arial" panose="020B0604020202020204" pitchFamily="34" charset="0"/>
              </a:rPr>
              <a:t> </a:t>
            </a:r>
            <a:r>
              <a:rPr lang="en-US" sz="1500" b="0" i="0" dirty="0" err="1">
                <a:solidFill>
                  <a:srgbClr val="202122"/>
                </a:solidFill>
                <a:effectLst/>
                <a:latin typeface="Arial" panose="020B0604020202020204" pitchFamily="34" charset="0"/>
              </a:rPr>
              <a:t>hoặc</a:t>
            </a:r>
            <a:r>
              <a:rPr lang="en-US" sz="1500" b="0" i="0" dirty="0">
                <a:solidFill>
                  <a:srgbClr val="202122"/>
                </a:solidFill>
                <a:effectLst/>
                <a:latin typeface="Arial" panose="020B0604020202020204" pitchFamily="34" charset="0"/>
              </a:rPr>
              <a:t> </a:t>
            </a:r>
            <a:r>
              <a:rPr lang="en-US" sz="1500" b="0" i="0" u="none" strike="noStrike" dirty="0" err="1">
                <a:solidFill>
                  <a:srgbClr val="0645AD"/>
                </a:solidFill>
                <a:effectLst/>
                <a:latin typeface="Arial" panose="020B0604020202020204" pitchFamily="34" charset="0"/>
                <a:hlinkClick r:id="rId4" tooltip="Trình duyệt web"/>
              </a:rPr>
              <a:t>trình</a:t>
            </a:r>
            <a:r>
              <a:rPr lang="en-US" sz="1500" b="0" i="0" u="none" strike="noStrike" dirty="0">
                <a:solidFill>
                  <a:srgbClr val="0645AD"/>
                </a:solidFill>
                <a:effectLst/>
                <a:latin typeface="Arial" panose="020B0604020202020204" pitchFamily="34" charset="0"/>
                <a:hlinkClick r:id="rId4" tooltip="Trình duyệt web"/>
              </a:rPr>
              <a:t> </a:t>
            </a:r>
            <a:r>
              <a:rPr lang="en-US" sz="1500" b="0" i="0" u="none" strike="noStrike" dirty="0" err="1">
                <a:solidFill>
                  <a:srgbClr val="0645AD"/>
                </a:solidFill>
                <a:effectLst/>
                <a:latin typeface="Arial" panose="020B0604020202020204" pitchFamily="34" charset="0"/>
                <a:hlinkClick r:id="rId4" tooltip="Trình duyệt web"/>
              </a:rPr>
              <a:t>duyệt</a:t>
            </a:r>
            <a:r>
              <a:rPr lang="en-US" sz="1500" b="0" i="0" u="none" strike="noStrike" dirty="0">
                <a:solidFill>
                  <a:srgbClr val="0645AD"/>
                </a:solidFill>
                <a:effectLst/>
                <a:latin typeface="Arial" panose="020B0604020202020204" pitchFamily="34" charset="0"/>
                <a:hlinkClick r:id="rId4" tooltip="Trình duyệt web"/>
              </a:rPr>
              <a:t> web</a:t>
            </a:r>
            <a:endParaRPr lang="en-US" sz="1500" dirty="0"/>
          </a:p>
        </p:txBody>
      </p:sp>
    </p:spTree>
  </p:cSld>
  <p:clrMapOvr>
    <a:masterClrMapping/>
  </p:clrMapOvr>
  <p:transition>
    <p:fade thruBlk="1"/>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colorTemperature colorTemp="3860"/>
                    </a14:imgEffect>
                  </a14:imgLayer>
                </a14:imgProps>
              </a:ext>
            </a:extLst>
          </a:blip>
          <a:stretch>
            <a:fillRect/>
          </a:stretch>
        </a:blipFill>
        <a:effectLst/>
      </p:bgPr>
    </p:bg>
    <p:spTree>
      <p:nvGrpSpPr>
        <p:cNvPr id="1" name=""/>
        <p:cNvGrpSpPr/>
        <p:nvPr/>
      </p:nvGrpSpPr>
      <p:grpSpPr>
        <a:xfrm>
          <a:off x="0" y="0"/>
          <a:ext cx="0" cy="0"/>
          <a:chOff x="0" y="0"/>
          <a:chExt cx="0" cy="0"/>
        </a:xfrm>
      </p:grpSpPr>
      <p:sp>
        <p:nvSpPr>
          <p:cNvPr id="5" name="TextBox 4"/>
          <p:cNvSpPr txBox="1"/>
          <p:nvPr/>
        </p:nvSpPr>
        <p:spPr>
          <a:xfrm>
            <a:off x="224971" y="11984"/>
            <a:ext cx="8402961" cy="707886"/>
          </a:xfrm>
          <a:prstGeom prst="rect">
            <a:avLst/>
          </a:prstGeom>
          <a:noFill/>
        </p:spPr>
        <p:txBody>
          <a:bodyPr wrap="square" rtlCol="0">
            <a:spAutoFit/>
          </a:bodyPr>
          <a:lstStyle/>
          <a:p>
            <a:r>
              <a:rPr lang="en-US" sz="4000" b="1" smtClean="0">
                <a:latin typeface="Times New Roman" panose="02020603050405020304" pitchFamily="18" charset="0"/>
                <a:cs typeface="Times New Roman" panose="02020603050405020304" pitchFamily="18" charset="0"/>
              </a:rPr>
              <a:t>Các </a:t>
            </a:r>
            <a:r>
              <a:rPr lang="en-US" sz="4000" b="1" dirty="0" err="1">
                <a:latin typeface="Times New Roman" panose="02020603050405020304" pitchFamily="18" charset="0"/>
                <a:cs typeface="Times New Roman" panose="02020603050405020304" pitchFamily="18" charset="0"/>
              </a:rPr>
              <a:t>loại</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kiến</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trúc</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đa</a:t>
            </a:r>
            <a:r>
              <a:rPr lang="en-US" sz="4000" b="1" dirty="0">
                <a:latin typeface="Times New Roman" panose="02020603050405020304" pitchFamily="18" charset="0"/>
                <a:cs typeface="Times New Roman" panose="02020603050405020304" pitchFamily="18" charset="0"/>
              </a:rPr>
              <a:t> </a:t>
            </a:r>
            <a:r>
              <a:rPr lang="en-US" sz="4000" b="1" dirty="0" err="1">
                <a:latin typeface="Times New Roman" panose="02020603050405020304" pitchFamily="18" charset="0"/>
                <a:cs typeface="Times New Roman" panose="02020603050405020304" pitchFamily="18" charset="0"/>
              </a:rPr>
              <a:t>tầng</a:t>
            </a:r>
            <a:endParaRPr lang="en-US" sz="4000" b="1" dirty="0">
              <a:latin typeface="Times New Roman" panose="02020603050405020304" pitchFamily="18" charset="0"/>
              <a:cs typeface="Times New Roman" panose="02020603050405020304" pitchFamily="18" charset="0"/>
            </a:endParaRPr>
          </a:p>
        </p:txBody>
      </p:sp>
      <p:sp>
        <p:nvSpPr>
          <p:cNvPr id="9" name="TextBox 8"/>
          <p:cNvSpPr txBox="1"/>
          <p:nvPr/>
        </p:nvSpPr>
        <p:spPr>
          <a:xfrm>
            <a:off x="516068" y="814538"/>
            <a:ext cx="8238866" cy="1953805"/>
          </a:xfrm>
          <a:prstGeom prst="rect">
            <a:avLst/>
          </a:prstGeom>
          <a:noFill/>
        </p:spPr>
        <p:txBody>
          <a:bodyPr wrap="square">
            <a:spAutoFit/>
          </a:bodyPr>
          <a:lstStyle/>
          <a:p>
            <a:pPr marL="0" marR="0">
              <a:lnSpc>
                <a:spcPct val="107000"/>
              </a:lnSpc>
              <a:spcBef>
                <a:spcPts val="0"/>
              </a:spcBef>
              <a:spcAft>
                <a:spcPts val="800"/>
              </a:spcAft>
            </a:pP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Có</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nhiều</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loại</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N-Tier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khác</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nhau</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như</a:t>
            </a:r>
            <a:r>
              <a:rPr lang="en-US" sz="2400" dirty="0">
                <a:solidFill>
                  <a:schemeClr val="bg1">
                    <a:lumMod val="10000"/>
                  </a:schemeClr>
                </a:solidFill>
                <a:latin typeface="+mj-lt"/>
                <a:ea typeface="Times New Roman" panose="02020603050405020304" pitchFamily="18" charset="0"/>
                <a:cs typeface="Times New Roman" panose="02020603050405020304" pitchFamily="18" charset="0"/>
              </a:rPr>
              <a:t>:</a:t>
            </a:r>
          </a:p>
          <a:p>
            <a:pPr marL="285750" marR="0" indent="-285750">
              <a:lnSpc>
                <a:spcPct val="107000"/>
              </a:lnSpc>
              <a:spcBef>
                <a:spcPts val="0"/>
              </a:spcBef>
              <a:spcAft>
                <a:spcPts val="800"/>
              </a:spcAft>
              <a:buFont typeface="Arial" panose="020B0604020202020204" pitchFamily="34" charset="0"/>
              <a:buChar char="•"/>
            </a:pP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3 </a:t>
            </a:r>
            <a:r>
              <a:rPr lang="en-US" sz="2400" dirty="0" err="1">
                <a:solidFill>
                  <a:schemeClr val="bg1">
                    <a:lumMod val="10000"/>
                  </a:schemeClr>
                </a:solidFill>
                <a:latin typeface="+mj-lt"/>
                <a:ea typeface="Times New Roman" panose="02020603050405020304" pitchFamily="18" charset="0"/>
                <a:cs typeface="Times New Roman" panose="02020603050405020304" pitchFamily="18" charset="0"/>
              </a:rPr>
              <a:t>tầng</a:t>
            </a:r>
            <a:endParaRPr lang="en-US" sz="2400" dirty="0">
              <a:solidFill>
                <a:schemeClr val="bg1">
                  <a:lumMod val="10000"/>
                </a:schemeClr>
              </a:solidFill>
              <a:latin typeface="+mj-lt"/>
              <a:ea typeface="Times New Roman" panose="02020603050405020304" pitchFamily="18" charset="0"/>
              <a:cs typeface="Times New Roman" panose="02020603050405020304" pitchFamily="18" charset="0"/>
            </a:endParaRPr>
          </a:p>
          <a:p>
            <a:pPr marL="285750" marR="0" indent="-285750">
              <a:lnSpc>
                <a:spcPct val="107000"/>
              </a:lnSpc>
              <a:spcBef>
                <a:spcPts val="0"/>
              </a:spcBef>
              <a:spcAft>
                <a:spcPts val="800"/>
              </a:spcAft>
              <a:buFont typeface="Arial" panose="020B0604020202020204" pitchFamily="34" charset="0"/>
              <a:buChar char="•"/>
            </a:pP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2 </a:t>
            </a:r>
            <a:r>
              <a:rPr lang="en-US" sz="2400" dirty="0" err="1">
                <a:solidFill>
                  <a:schemeClr val="bg1">
                    <a:lumMod val="10000"/>
                  </a:schemeClr>
                </a:solidFill>
                <a:latin typeface="+mj-lt"/>
                <a:ea typeface="Times New Roman" panose="02020603050405020304" pitchFamily="18" charset="0"/>
                <a:cs typeface="Times New Roman" panose="02020603050405020304" pitchFamily="18" charset="0"/>
              </a:rPr>
              <a:t>tầng</a:t>
            </a:r>
            <a:endPar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endParaRPr>
          </a:p>
          <a:p>
            <a:pPr marL="285750" marR="0" indent="-285750">
              <a:lnSpc>
                <a:spcPct val="107000"/>
              </a:lnSpc>
              <a:spcBef>
                <a:spcPts val="0"/>
              </a:spcBef>
              <a:spcAft>
                <a:spcPts val="800"/>
              </a:spcAft>
              <a:buFont typeface="Arial" panose="020B0604020202020204" pitchFamily="34" charset="0"/>
              <a:buChar char="•"/>
            </a:pP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Kiến</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trúc</a:t>
            </a:r>
            <a:r>
              <a:rPr lang="en-US" sz="2400" dirty="0">
                <a:solidFill>
                  <a:schemeClr val="bg1">
                    <a:lumMod val="10000"/>
                  </a:schemeClr>
                </a:solidFill>
                <a:effectLst/>
                <a:latin typeface="+mj-lt"/>
                <a:ea typeface="Times New Roman" panose="02020603050405020304" pitchFamily="18" charset="0"/>
                <a:cs typeface="Times New Roman" panose="02020603050405020304" pitchFamily="18" charset="0"/>
              </a:rPr>
              <a:t> 1 </a:t>
            </a:r>
            <a:r>
              <a:rPr lang="en-US" sz="2400" dirty="0" err="1">
                <a:solidFill>
                  <a:schemeClr val="bg1">
                    <a:lumMod val="10000"/>
                  </a:schemeClr>
                </a:solidFill>
                <a:effectLst/>
                <a:latin typeface="+mj-lt"/>
                <a:ea typeface="Times New Roman" panose="02020603050405020304" pitchFamily="18" charset="0"/>
                <a:cs typeface="Times New Roman" panose="02020603050405020304" pitchFamily="18" charset="0"/>
              </a:rPr>
              <a:t>tầng</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cSld>
  <p:clrMapOvr>
    <a:masterClrMapping/>
  </p:clrMapOvr>
  <p:transition>
    <p:fade thruBlk="1"/>
  </p:transition>
  <p:timing>
    <p:tnLst>
      <p:par>
        <p:cTn id="1" dur="indefinite" restart="never" nodeType="tmRoot"/>
      </p:par>
    </p:tnLst>
  </p:timing>
</p:sld>
</file>

<file path=ppt/theme/theme1.xml><?xml version="1.0" encoding="utf-8"?>
<a:theme xmlns:a="http://schemas.openxmlformats.org/drawingml/2006/main" name="Eglamour templat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31</TotalTime>
  <Words>2083</Words>
  <Application>Microsoft Office PowerPoint</Application>
  <PresentationFormat>On-screen Show (16:9)</PresentationFormat>
  <Paragraphs>130</Paragraphs>
  <Slides>26</Slides>
  <Notes>12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Lato Light</vt:lpstr>
      <vt:lpstr>Poiret One</vt:lpstr>
      <vt:lpstr>Segoe UI</vt:lpstr>
      <vt:lpstr>Lato Hairline</vt:lpstr>
      <vt:lpstr>Times New Roman</vt:lpstr>
      <vt:lpstr>Montserrat</vt:lpstr>
      <vt:lpstr>Arial</vt:lpstr>
      <vt:lpstr>Symbol</vt:lpstr>
      <vt:lpstr>Calibri</vt:lpstr>
      <vt:lpstr>Wingdings</vt:lpstr>
      <vt:lpstr>Roboto</vt:lpstr>
      <vt:lpstr>Eglamour template</vt:lpstr>
      <vt:lpstr>PowerPoint Presentation</vt:lpstr>
      <vt:lpstr>PowerPoint Presentation</vt:lpstr>
      <vt:lpstr>PowerPoint Presentation</vt:lpstr>
      <vt:lpstr>PowerPoint Presentation</vt:lpstr>
      <vt:lpstr>Kiến trúc đa tầng là gì?</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Ưu điểm và nhược điểm của kiến trúc đa tầng:</vt:lpstr>
      <vt:lpstr>PowerPoint Presentation</vt:lpstr>
      <vt:lpstr>PowerPoint Presentation</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PHẠM THÀNH HẬU</dc:creator>
  <cp:lastModifiedBy>hoang tuan</cp:lastModifiedBy>
  <cp:revision>44</cp:revision>
  <dcterms:created xsi:type="dcterms:W3CDTF">2021-10-09T13:29:14Z</dcterms:created>
  <dcterms:modified xsi:type="dcterms:W3CDTF">2021-10-11T07:34:05Z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EDAB97BA96354E1C946E9FFEB2D51C87</vt:lpwstr>
  </property>
  <property fmtid="{D5CDD505-2E9C-101B-9397-08002B2CF9AE}" pid="3" name="KSOProductBuildVer">
    <vt:lpwstr>1033-11.2.0.10323</vt:lpwstr>
  </property>
</Properties>
</file>